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0" r:id="rId1"/>
  </p:sldMasterIdLst>
  <p:notesMasterIdLst>
    <p:notesMasterId r:id="rId66"/>
  </p:notesMasterIdLst>
  <p:sldIdLst>
    <p:sldId id="256" r:id="rId2"/>
    <p:sldId id="316" r:id="rId3"/>
    <p:sldId id="319" r:id="rId4"/>
    <p:sldId id="324" r:id="rId5"/>
    <p:sldId id="321" r:id="rId6"/>
    <p:sldId id="315" r:id="rId7"/>
    <p:sldId id="318" r:id="rId8"/>
    <p:sldId id="322" r:id="rId9"/>
    <p:sldId id="323" r:id="rId10"/>
    <p:sldId id="320" r:id="rId11"/>
    <p:sldId id="258" r:id="rId12"/>
    <p:sldId id="259" r:id="rId13"/>
    <p:sldId id="260" r:id="rId14"/>
    <p:sldId id="261" r:id="rId15"/>
    <p:sldId id="298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300" r:id="rId46"/>
    <p:sldId id="299" r:id="rId47"/>
    <p:sldId id="301" r:id="rId48"/>
    <p:sldId id="291" r:id="rId49"/>
    <p:sldId id="292" r:id="rId50"/>
    <p:sldId id="293" r:id="rId51"/>
    <p:sldId id="294" r:id="rId52"/>
    <p:sldId id="295" r:id="rId53"/>
    <p:sldId id="296" r:id="rId54"/>
    <p:sldId id="312" r:id="rId55"/>
    <p:sldId id="302" r:id="rId56"/>
    <p:sldId id="311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297" r:id="rId6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44"/>
    <a:srgbClr val="FF2933"/>
    <a:srgbClr val="FFFFFF"/>
    <a:srgbClr val="E8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92" d="100"/>
          <a:sy n="92" d="100"/>
        </p:scale>
        <p:origin x="94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2338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0460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ambos proyectos (maker, incubadora) necesitamos jóvenes emprendedores que se arriesguen...que tengan ambición y curiosidad.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más que tener buenas ideas, intente hacerlas, que se arriesgue..</a:t>
            </a:r>
          </a:p>
        </p:txBody>
      </p:sp>
    </p:spTree>
    <p:extLst>
      <p:ext uri="{BB962C8B-B14F-4D97-AF65-F5344CB8AC3E}">
        <p14:creationId xmlns:p14="http://schemas.microsoft.com/office/powerpoint/2010/main" val="2915717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ambos proyectos (maker, incubadora) necesitamos jóvenes emprendedores que se arriesguen...que tengan ambición y curiosidad.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más que tener buenas ideas, intente hacerlas, que se arriesgue..</a:t>
            </a:r>
          </a:p>
        </p:txBody>
      </p:sp>
    </p:spTree>
    <p:extLst>
      <p:ext uri="{BB962C8B-B14F-4D97-AF65-F5344CB8AC3E}">
        <p14:creationId xmlns:p14="http://schemas.microsoft.com/office/powerpoint/2010/main" val="20771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ambos proyectos (maker, incubadora) necesitamos jóvenes emprendedores que se arriesguen...que tengan ambición y curiosidad.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más que tener buenas ideas, intente hacerlas, que se arriesgue..</a:t>
            </a:r>
          </a:p>
        </p:txBody>
      </p:sp>
    </p:spTree>
    <p:extLst>
      <p:ext uri="{BB962C8B-B14F-4D97-AF65-F5344CB8AC3E}">
        <p14:creationId xmlns:p14="http://schemas.microsoft.com/office/powerpoint/2010/main" val="26138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68216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73272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0416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14409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ambos proyectos (maker, incubadora) necesitamos jóvenes emprendedores que se arriesguen...que tengan ambición y curiosidad.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más que tener buenas ideas, intente hacerlas, que se arriesgue..</a:t>
            </a:r>
          </a:p>
        </p:txBody>
      </p:sp>
    </p:spTree>
    <p:extLst>
      <p:ext uri="{BB962C8B-B14F-4D97-AF65-F5344CB8AC3E}">
        <p14:creationId xmlns:p14="http://schemas.microsoft.com/office/powerpoint/2010/main" val="1260525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95396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ambos proyectos (maker, incubadora) necesitamos jóvenes emprendedores que se arriesguen...que tengan ambición y curiosidad.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más que tener buenas ideas, intente hacerlas, que se arriesgue..</a:t>
            </a:r>
          </a:p>
        </p:txBody>
      </p:sp>
    </p:spTree>
    <p:extLst>
      <p:ext uri="{BB962C8B-B14F-4D97-AF65-F5344CB8AC3E}">
        <p14:creationId xmlns:p14="http://schemas.microsoft.com/office/powerpoint/2010/main" val="170622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Presentación: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 es Chrysalis: Chrysalis es la incubadora de negocios de la PUCV, Fue fundada en 2009. Su principal labor es crear, potenciar y acelerar emprendimientos de negocios innovadores y dinámicos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este tiempo se ha adjudicado importantes fondos: Operación de Incubadoras CORFO, SSAF y actualmente SSAF-i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[mas info]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Incubadora de Negocios de la PUCV se creó a fines de 2009, año a partir del cual ha llevado a cabo un intenso trabajo con los emprendedores de la Región de Valparaíso además de fomentar, a través de una serie de instancias, el espíritu emprendedor. Lo anterior se comprueba con la realización de diversos concursos dirigidos a dar un espacio a la inquietud emprendedora a distintos niveles y públicos objetivos.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278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90920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4196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555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20946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44610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11980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04705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4007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50582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90058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ambos proyectos (maker, incubadora) necesitamos jóvenes emprendedores que se arriesguen...que tengan ambición y curiosidad.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más que tener buenas ideas, intente hacerlas, que se arriesgue..</a:t>
            </a:r>
          </a:p>
        </p:txBody>
      </p:sp>
    </p:spTree>
    <p:extLst>
      <p:ext uri="{BB962C8B-B14F-4D97-AF65-F5344CB8AC3E}">
        <p14:creationId xmlns:p14="http://schemas.microsoft.com/office/powerpoint/2010/main" val="1265719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17390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792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50594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19655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0379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ambos proyectos (maker, incubadora) necesitamos jóvenes emprendedores que se arriesguen...que tengan ambición y curiosidad.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más que tener buenas ideas, intente hacerlas, que se arriesgue..</a:t>
            </a:r>
          </a:p>
        </p:txBody>
      </p:sp>
    </p:spTree>
    <p:extLst>
      <p:ext uri="{BB962C8B-B14F-4D97-AF65-F5344CB8AC3E}">
        <p14:creationId xmlns:p14="http://schemas.microsoft.com/office/powerpoint/2010/main" val="4119313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41556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839641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21589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3547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Ubi Index: UBI Index es una iniciativa europea de investigación con sede en Estocolmo (Suecia).  Realizan un Benchmark Global, primer índice del mundo en comparar el rendimiento y las mejores prácticas de las Incubadoras de negocios universitarias.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Participan más de 150 incubadoras (en 22 países), donde Chrysalis obtuvo el año 2013 el lugar numero 23.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Esto sin duda es un hito para nuestra incubadora, señal de que estamos haciendo las cosas bien y que nos impulsa a mejorar día tras día…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94899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770382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436814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99291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ambos proyectos (maker, incubadora) necesitamos jóvenes emprendedores que se arriesguen...que tengan ambición y curiosidad.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más que tener buenas ideas, intente hacerlas, que se arriesgue..</a:t>
            </a:r>
          </a:p>
        </p:txBody>
      </p:sp>
    </p:spTree>
    <p:extLst>
      <p:ext uri="{BB962C8B-B14F-4D97-AF65-F5344CB8AC3E}">
        <p14:creationId xmlns:p14="http://schemas.microsoft.com/office/powerpoint/2010/main" val="5545140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Shape 125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49589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15393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Shape 1359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558992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Shape 140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602062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344119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Shape 1465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Shape 1466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64097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Ubi Index: UBI Index es una iniciativa europea de investigación con sede en Estocolmo (Suecia).  Realizan un Benchmark Global, primer índice del mundo en comparar el rendimiento y las mejores prácticas de las Incubadoras de negocios universitarias.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Participan más de 150 incubadoras (en 22 países), donde Chrysalis obtuvo el año 2013 el lugar numero 23.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Esto sin duda es un hito para nuestra incubadora, señal de que estamos haciendo las cosas bien y que nos impulsa a mejorar día tras día…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445692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Shape 152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409897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Shape 155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953912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8703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ambos proyectos (maker, incubadora) necesitamos jóvenes emprendedores que se arriesguen...que tengan ambición y curiosidad.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más que tener buenas ideas, intente hacerlas, que se arriesgue..</a:t>
            </a:r>
          </a:p>
        </p:txBody>
      </p:sp>
    </p:spTree>
    <p:extLst>
      <p:ext uri="{BB962C8B-B14F-4D97-AF65-F5344CB8AC3E}">
        <p14:creationId xmlns:p14="http://schemas.microsoft.com/office/powerpoint/2010/main" val="108759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Ubi Index: UBI Index es una iniciativa europea de investigación con sede en Estocolmo (Suecia).  Realizan un Benchmark Global, primer índice del mundo en comparar el rendimiento y las mejores prácticas de las Incubadoras de negocios universitarias.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Participan más de 150 incubadoras (en 22 países), donde Chrysalis obtuvo el año 2013 el lugar numero 23.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Esto sin duda es un hito para nuestra incubadora, señal de que estamos haciendo las cosas bien y que nos impulsa a mejorar día tras día…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7351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Ubi Index: UBI Index es una iniciativa europea de investigación con sede en Estocolmo (Suecia).  Realizan un Benchmark Global, primer índice del mundo en comparar el rendimiento y las mejores prácticas de las Incubadoras de negocios universitarias.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Participan más de 150 incubadoras (en 22 países), donde Chrysalis obtuvo el año 2013 el lugar numero 23.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Esto sin duda es un hito para nuestra incubadora, señal de que estamos haciendo las cosas bien y que nos impulsa a mejorar día tras día…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21575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Actualmente tenemos oficinas en Valparaíso  y Copiapó. Es por ello que  más adelante les contaremos sobre los nuevos proyectos para esta región… (proxima diapo)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6057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 descr="Resultado de imagen para Garage UA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162" y="155448"/>
            <a:ext cx="1310362" cy="53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2" descr="Resultado de imagen para Garage UA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162" y="155448"/>
            <a:ext cx="1310362" cy="53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Resultado de imagen para Garage UA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162" y="155448"/>
            <a:ext cx="1310362" cy="53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2" descr="Resultado de imagen para Garage UA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162" y="155448"/>
            <a:ext cx="1310362" cy="53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2" descr="Resultado de imagen para Garage UA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162" y="155448"/>
            <a:ext cx="1310362" cy="53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endParaRPr lang="es-CL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4.png"/><Relationship Id="rId3" Type="http://schemas.openxmlformats.org/officeDocument/2006/relationships/image" Target="../media/image53.jpg"/><Relationship Id="rId21" Type="http://schemas.openxmlformats.org/officeDocument/2006/relationships/image" Target="../media/image69.png"/><Relationship Id="rId34" Type="http://schemas.openxmlformats.org/officeDocument/2006/relationships/image" Target="../media/image81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3.png"/><Relationship Id="rId3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32" Type="http://schemas.openxmlformats.org/officeDocument/2006/relationships/image" Target="../media/image79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28" Type="http://schemas.microsoft.com/office/2007/relationships/hdphoto" Target="../media/hdphoto3.wdp"/><Relationship Id="rId10" Type="http://schemas.openxmlformats.org/officeDocument/2006/relationships/image" Target="../media/image59.png"/><Relationship Id="rId19" Type="http://schemas.microsoft.com/office/2007/relationships/hdphoto" Target="../media/hdphoto2.wdp"/><Relationship Id="rId31" Type="http://schemas.openxmlformats.org/officeDocument/2006/relationships/image" Target="../media/image78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90.jp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9" Type="http://schemas.openxmlformats.org/officeDocument/2006/relationships/image" Target="../media/image152.png"/><Relationship Id="rId3" Type="http://schemas.openxmlformats.org/officeDocument/2006/relationships/image" Target="../media/image116.png"/><Relationship Id="rId21" Type="http://schemas.openxmlformats.org/officeDocument/2006/relationships/image" Target="../media/image134.png"/><Relationship Id="rId34" Type="http://schemas.openxmlformats.org/officeDocument/2006/relationships/image" Target="../media/image147.png"/><Relationship Id="rId42" Type="http://schemas.openxmlformats.org/officeDocument/2006/relationships/image" Target="../media/image11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41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32" Type="http://schemas.openxmlformats.org/officeDocument/2006/relationships/image" Target="../media/image14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31" Type="http://schemas.openxmlformats.org/officeDocument/2006/relationships/image" Target="../media/image144.png"/><Relationship Id="rId44" Type="http://schemas.openxmlformats.org/officeDocument/2006/relationships/image" Target="../media/image90.jp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43" Type="http://schemas.openxmlformats.org/officeDocument/2006/relationships/image" Target="../media/image1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" Type="http://schemas.openxmlformats.org/officeDocument/2006/relationships/image" Target="../media/image156.png"/><Relationship Id="rId21" Type="http://schemas.openxmlformats.org/officeDocument/2006/relationships/image" Target="../media/image173.png"/><Relationship Id="rId7" Type="http://schemas.openxmlformats.org/officeDocument/2006/relationships/image" Target="../media/image160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33" Type="http://schemas.openxmlformats.org/officeDocument/2006/relationships/image" Target="../media/image90.jp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02.png"/><Relationship Id="rId24" Type="http://schemas.openxmlformats.org/officeDocument/2006/relationships/image" Target="../media/image176.png"/><Relationship Id="rId32" Type="http://schemas.openxmlformats.org/officeDocument/2006/relationships/image" Target="../media/image182.png"/><Relationship Id="rId5" Type="http://schemas.openxmlformats.org/officeDocument/2006/relationships/image" Target="../media/image158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10" Type="http://schemas.openxmlformats.org/officeDocument/2006/relationships/image" Target="../media/image163.png"/><Relationship Id="rId19" Type="http://schemas.openxmlformats.org/officeDocument/2006/relationships/image" Target="../media/image171.png"/><Relationship Id="rId31" Type="http://schemas.openxmlformats.org/officeDocument/2006/relationships/image" Target="../media/image114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Relationship Id="rId30" Type="http://schemas.openxmlformats.org/officeDocument/2006/relationships/image" Target="../media/image18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02.png"/><Relationship Id="rId18" Type="http://schemas.openxmlformats.org/officeDocument/2006/relationships/image" Target="../media/image194.png"/><Relationship Id="rId26" Type="http://schemas.openxmlformats.org/officeDocument/2006/relationships/image" Target="../media/image199.png"/><Relationship Id="rId3" Type="http://schemas.openxmlformats.org/officeDocument/2006/relationships/image" Target="../media/image183.png"/><Relationship Id="rId21" Type="http://schemas.openxmlformats.org/officeDocument/2006/relationships/image" Target="../media/image97.png"/><Relationship Id="rId34" Type="http://schemas.openxmlformats.org/officeDocument/2006/relationships/image" Target="../media/image114.png"/><Relationship Id="rId7" Type="http://schemas.openxmlformats.org/officeDocument/2006/relationships/image" Target="../media/image167.png"/><Relationship Id="rId12" Type="http://schemas.openxmlformats.org/officeDocument/2006/relationships/image" Target="../media/image189.png"/><Relationship Id="rId17" Type="http://schemas.openxmlformats.org/officeDocument/2006/relationships/image" Target="../media/image193.png"/><Relationship Id="rId25" Type="http://schemas.openxmlformats.org/officeDocument/2006/relationships/image" Target="../media/image100.png"/><Relationship Id="rId33" Type="http://schemas.openxmlformats.org/officeDocument/2006/relationships/image" Target="../media/image205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29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88.png"/><Relationship Id="rId24" Type="http://schemas.openxmlformats.org/officeDocument/2006/relationships/image" Target="../media/image198.png"/><Relationship Id="rId32" Type="http://schemas.openxmlformats.org/officeDocument/2006/relationships/image" Target="../media/image204.png"/><Relationship Id="rId5" Type="http://schemas.openxmlformats.org/officeDocument/2006/relationships/image" Target="../media/image166.png"/><Relationship Id="rId15" Type="http://schemas.openxmlformats.org/officeDocument/2006/relationships/image" Target="../media/image191.png"/><Relationship Id="rId23" Type="http://schemas.openxmlformats.org/officeDocument/2006/relationships/image" Target="../media/image162.png"/><Relationship Id="rId28" Type="http://schemas.openxmlformats.org/officeDocument/2006/relationships/image" Target="../media/image201.png"/><Relationship Id="rId36" Type="http://schemas.openxmlformats.org/officeDocument/2006/relationships/image" Target="../media/image90.jpg"/><Relationship Id="rId10" Type="http://schemas.openxmlformats.org/officeDocument/2006/relationships/image" Target="../media/image187.png"/><Relationship Id="rId19" Type="http://schemas.openxmlformats.org/officeDocument/2006/relationships/image" Target="../media/image195.png"/><Relationship Id="rId31" Type="http://schemas.openxmlformats.org/officeDocument/2006/relationships/image" Target="../media/image203.png"/><Relationship Id="rId4" Type="http://schemas.openxmlformats.org/officeDocument/2006/relationships/image" Target="../media/image184.png"/><Relationship Id="rId9" Type="http://schemas.openxmlformats.org/officeDocument/2006/relationships/image" Target="../media/image186.png"/><Relationship Id="rId14" Type="http://schemas.openxmlformats.org/officeDocument/2006/relationships/image" Target="../media/image190.png"/><Relationship Id="rId22" Type="http://schemas.openxmlformats.org/officeDocument/2006/relationships/image" Target="../media/image197.png"/><Relationship Id="rId27" Type="http://schemas.openxmlformats.org/officeDocument/2006/relationships/image" Target="../media/image200.png"/><Relationship Id="rId30" Type="http://schemas.openxmlformats.org/officeDocument/2006/relationships/image" Target="../media/image172.png"/><Relationship Id="rId35" Type="http://schemas.openxmlformats.org/officeDocument/2006/relationships/image" Target="../media/image20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5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4.png"/><Relationship Id="rId5" Type="http://schemas.openxmlformats.org/officeDocument/2006/relationships/image" Target="../media/image209.png"/><Relationship Id="rId15" Type="http://schemas.openxmlformats.org/officeDocument/2006/relationships/image" Target="../media/image216.png"/><Relationship Id="rId10" Type="http://schemas.openxmlformats.org/officeDocument/2006/relationships/image" Target="../media/image165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97.png"/><Relationship Id="rId26" Type="http://schemas.openxmlformats.org/officeDocument/2006/relationships/image" Target="../media/image236.png"/><Relationship Id="rId3" Type="http://schemas.openxmlformats.org/officeDocument/2006/relationships/image" Target="../media/image217.png"/><Relationship Id="rId21" Type="http://schemas.openxmlformats.org/officeDocument/2006/relationships/image" Target="../media/image231.png"/><Relationship Id="rId34" Type="http://schemas.openxmlformats.org/officeDocument/2006/relationships/image" Target="../media/image112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28.png"/><Relationship Id="rId25" Type="http://schemas.openxmlformats.org/officeDocument/2006/relationships/image" Target="../media/image235.png"/><Relationship Id="rId33" Type="http://schemas.openxmlformats.org/officeDocument/2006/relationships/image" Target="../media/image241.png"/><Relationship Id="rId38" Type="http://schemas.openxmlformats.org/officeDocument/2006/relationships/image" Target="../media/image90.jp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27.png"/><Relationship Id="rId20" Type="http://schemas.openxmlformats.org/officeDocument/2006/relationships/image" Target="../media/image230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24" Type="http://schemas.openxmlformats.org/officeDocument/2006/relationships/image" Target="../media/image234.png"/><Relationship Id="rId32" Type="http://schemas.openxmlformats.org/officeDocument/2006/relationships/image" Target="../media/image240.png"/><Relationship Id="rId37" Type="http://schemas.openxmlformats.org/officeDocument/2006/relationships/image" Target="../media/image243.png"/><Relationship Id="rId5" Type="http://schemas.openxmlformats.org/officeDocument/2006/relationships/image" Target="../media/image203.png"/><Relationship Id="rId15" Type="http://schemas.openxmlformats.org/officeDocument/2006/relationships/image" Target="../media/image100.png"/><Relationship Id="rId23" Type="http://schemas.openxmlformats.org/officeDocument/2006/relationships/image" Target="../media/image233.png"/><Relationship Id="rId28" Type="http://schemas.openxmlformats.org/officeDocument/2006/relationships/image" Target="../media/image168.png"/><Relationship Id="rId36" Type="http://schemas.openxmlformats.org/officeDocument/2006/relationships/image" Target="../media/image114.png"/><Relationship Id="rId10" Type="http://schemas.openxmlformats.org/officeDocument/2006/relationships/image" Target="../media/image222.png"/><Relationship Id="rId19" Type="http://schemas.openxmlformats.org/officeDocument/2006/relationships/image" Target="../media/image229.png"/><Relationship Id="rId31" Type="http://schemas.openxmlformats.org/officeDocument/2006/relationships/image" Target="../media/image239.png"/><Relationship Id="rId4" Type="http://schemas.openxmlformats.org/officeDocument/2006/relationships/image" Target="../media/image172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Relationship Id="rId22" Type="http://schemas.openxmlformats.org/officeDocument/2006/relationships/image" Target="../media/image232.png"/><Relationship Id="rId27" Type="http://schemas.openxmlformats.org/officeDocument/2006/relationships/image" Target="../media/image237.png"/><Relationship Id="rId30" Type="http://schemas.openxmlformats.org/officeDocument/2006/relationships/image" Target="../media/image238.png"/><Relationship Id="rId35" Type="http://schemas.openxmlformats.org/officeDocument/2006/relationships/image" Target="../media/image24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26" Type="http://schemas.openxmlformats.org/officeDocument/2006/relationships/image" Target="../media/image263.png"/><Relationship Id="rId3" Type="http://schemas.openxmlformats.org/officeDocument/2006/relationships/image" Target="../media/image244.png"/><Relationship Id="rId21" Type="http://schemas.openxmlformats.org/officeDocument/2006/relationships/image" Target="../media/image260.png"/><Relationship Id="rId7" Type="http://schemas.openxmlformats.org/officeDocument/2006/relationships/image" Target="../media/image247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5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160.png"/><Relationship Id="rId24" Type="http://schemas.openxmlformats.org/officeDocument/2006/relationships/image" Target="../media/image262.png"/><Relationship Id="rId5" Type="http://schemas.openxmlformats.org/officeDocument/2006/relationships/image" Target="../media/image245.png"/><Relationship Id="rId15" Type="http://schemas.openxmlformats.org/officeDocument/2006/relationships/image" Target="../media/image254.png"/><Relationship Id="rId23" Type="http://schemas.openxmlformats.org/officeDocument/2006/relationships/image" Target="../media/image112.png"/><Relationship Id="rId10" Type="http://schemas.openxmlformats.org/officeDocument/2006/relationships/image" Target="../media/image250.png"/><Relationship Id="rId19" Type="http://schemas.openxmlformats.org/officeDocument/2006/relationships/image" Target="../media/image258.png"/><Relationship Id="rId4" Type="http://schemas.openxmlformats.org/officeDocument/2006/relationships/image" Target="../media/image165.png"/><Relationship Id="rId9" Type="http://schemas.openxmlformats.org/officeDocument/2006/relationships/image" Target="../media/image249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Relationship Id="rId27" Type="http://schemas.openxmlformats.org/officeDocument/2006/relationships/image" Target="../media/image90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26" Type="http://schemas.openxmlformats.org/officeDocument/2006/relationships/image" Target="../media/image284.png"/><Relationship Id="rId3" Type="http://schemas.openxmlformats.org/officeDocument/2006/relationships/image" Target="../media/image264.png"/><Relationship Id="rId21" Type="http://schemas.openxmlformats.org/officeDocument/2006/relationships/image" Target="../media/image279.png"/><Relationship Id="rId7" Type="http://schemas.openxmlformats.org/officeDocument/2006/relationships/image" Target="../media/image267.png"/><Relationship Id="rId12" Type="http://schemas.openxmlformats.org/officeDocument/2006/relationships/image" Target="../media/image114.png"/><Relationship Id="rId17" Type="http://schemas.openxmlformats.org/officeDocument/2006/relationships/image" Target="../media/image276.png"/><Relationship Id="rId25" Type="http://schemas.openxmlformats.org/officeDocument/2006/relationships/image" Target="../media/image283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275.png"/><Relationship Id="rId20" Type="http://schemas.openxmlformats.org/officeDocument/2006/relationships/image" Target="../media/image278.png"/><Relationship Id="rId29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24" Type="http://schemas.openxmlformats.org/officeDocument/2006/relationships/image" Target="../media/image282.png"/><Relationship Id="rId5" Type="http://schemas.openxmlformats.org/officeDocument/2006/relationships/image" Target="../media/image265.png"/><Relationship Id="rId15" Type="http://schemas.openxmlformats.org/officeDocument/2006/relationships/image" Target="../media/image274.png"/><Relationship Id="rId23" Type="http://schemas.openxmlformats.org/officeDocument/2006/relationships/image" Target="../media/image281.png"/><Relationship Id="rId28" Type="http://schemas.openxmlformats.org/officeDocument/2006/relationships/image" Target="../media/image286.png"/><Relationship Id="rId10" Type="http://schemas.openxmlformats.org/officeDocument/2006/relationships/image" Target="../media/image270.png"/><Relationship Id="rId19" Type="http://schemas.openxmlformats.org/officeDocument/2006/relationships/image" Target="../media/image172.png"/><Relationship Id="rId31" Type="http://schemas.openxmlformats.org/officeDocument/2006/relationships/image" Target="../media/image90.jpg"/><Relationship Id="rId4" Type="http://schemas.openxmlformats.org/officeDocument/2006/relationships/image" Target="../media/image165.png"/><Relationship Id="rId9" Type="http://schemas.openxmlformats.org/officeDocument/2006/relationships/image" Target="../media/image269.png"/><Relationship Id="rId14" Type="http://schemas.openxmlformats.org/officeDocument/2006/relationships/image" Target="../media/image273.png"/><Relationship Id="rId22" Type="http://schemas.openxmlformats.org/officeDocument/2006/relationships/image" Target="../media/image280.png"/><Relationship Id="rId27" Type="http://schemas.openxmlformats.org/officeDocument/2006/relationships/image" Target="../media/image285.png"/><Relationship Id="rId30" Type="http://schemas.openxmlformats.org/officeDocument/2006/relationships/image" Target="../media/image28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2000">
              <a:schemeClr val="bg1"/>
            </a:gs>
            <a:gs pos="0">
              <a:schemeClr val="bg2">
                <a:tint val="48000"/>
                <a:satMod val="300000"/>
              </a:schemeClr>
            </a:gs>
            <a:gs pos="41000">
              <a:schemeClr val="bg1"/>
            </a:gs>
            <a:gs pos="61000">
              <a:schemeClr val="bg2">
                <a:shade val="3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0" y="1556792"/>
            <a:ext cx="9144000" cy="146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s-CL" sz="900" b="1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s-CL" sz="900" b="1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CL" sz="6600" b="1" i="0" u="none" strike="noStrike" cap="none" dirty="0" smtClean="0">
                <a:solidFill>
                  <a:srgbClr val="FF2933"/>
                </a:solidFill>
                <a:latin typeface="Arial"/>
                <a:ea typeface="Arial"/>
                <a:cs typeface="Arial"/>
                <a:sym typeface="Arial"/>
              </a:rPr>
              <a:t>Modelo de Negocio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CL" sz="4400" b="1" i="1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Diseño y Validación</a:t>
            </a:r>
            <a:endParaRPr lang="es-CL" sz="4400" b="1" i="1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4300" dirty="0" smtClean="0"/>
              <a:t>¿Cuál es la idea del proceso?</a:t>
            </a:r>
            <a:endParaRPr lang="es-CL" sz="43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Contexto</a:t>
            </a:r>
          </a:p>
          <a:p>
            <a:r>
              <a:rPr lang="es-CL" dirty="0" smtClean="0"/>
              <a:t>Importancia modelo de negocio</a:t>
            </a:r>
          </a:p>
          <a:p>
            <a:r>
              <a:rPr lang="es-CL" dirty="0" smtClean="0"/>
              <a:t>Aterricen idea (</a:t>
            </a:r>
            <a:r>
              <a:rPr lang="es-CL" dirty="0" err="1" smtClean="0"/>
              <a:t>info</a:t>
            </a:r>
            <a:r>
              <a:rPr lang="es-CL" dirty="0" smtClean="0"/>
              <a:t>. primaria y secundaria)</a:t>
            </a:r>
          </a:p>
          <a:p>
            <a:r>
              <a:rPr lang="es-CL" dirty="0" smtClean="0"/>
              <a:t>Búsqueda y análisis alternativas financiamiento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809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304792" y="284532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CL" sz="32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Roadmap</a:t>
            </a:r>
            <a:r>
              <a:rPr lang="es-CL" sz="32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s-CL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0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s-CL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00425" y="2118475"/>
            <a:ext cx="7736999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457200" marR="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s-CL" sz="28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¿Qué es un modelo de Negocios?</a:t>
            </a:r>
          </a:p>
          <a:p>
            <a:pPr marL="457200" marR="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s-CL" sz="28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¿Por qué es importante diseñar y validar el MN?</a:t>
            </a:r>
          </a:p>
          <a:p>
            <a:pPr marL="457200" marR="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s-CL" sz="28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¿Qué metodologías se usan para modelar?</a:t>
            </a:r>
          </a:p>
          <a:p>
            <a:pPr marL="457200" marR="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s-CL" sz="28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“Running Lean y el Lean Canvas”</a:t>
            </a:r>
          </a:p>
          <a:p>
            <a:pPr marL="457200" marR="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s-CL" sz="28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Ejemplo práctico </a:t>
            </a:r>
          </a:p>
          <a:p>
            <a:pPr marL="457200" marR="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s-CL" sz="28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CL" sz="108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endParaRPr lang="es-CL" sz="108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67544" y="980728"/>
            <a:ext cx="8133300" cy="2952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72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br>
              <a:rPr lang="en-US" sz="72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7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6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6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6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negocios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304792" y="32315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Definiciones formales</a:t>
            </a:r>
          </a:p>
        </p:txBody>
      </p:sp>
      <p:sp>
        <p:nvSpPr>
          <p:cNvPr id="189" name="Shape 189"/>
          <p:cNvSpPr/>
          <p:nvPr/>
        </p:nvSpPr>
        <p:spPr>
          <a:xfrm>
            <a:off x="0" y="-144463"/>
            <a:ext cx="304798" cy="3047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249300" y="2905950"/>
            <a:ext cx="8645399" cy="17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38100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“Es una herramienta de análisis que te permitirá saber quién eres, cómo lo haces, a qué costo, con qué medios y qué fuentes de ingresos vas a tener” (Emprendedores.es)</a:t>
            </a:r>
          </a:p>
          <a:p>
            <a:pPr marL="381000" marR="0" lvl="0" indent="0" algn="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5454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“Es la planificación que realiza una empresa respecto a los ingresos y beneficios que intenta obtener” (Definición.de)</a:t>
            </a:r>
          </a:p>
          <a:p>
            <a:pPr marL="0" marR="0" lvl="0" indent="0" algn="l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8100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304792" y="32315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32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Claves</a:t>
            </a:r>
            <a:endParaRPr 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0" y="-144463"/>
            <a:ext cx="304798" cy="3047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/>
          <p:nvPr/>
        </p:nvSpPr>
        <p:spPr>
          <a:xfrm rot="631855">
            <a:off x="5209861" y="1745844"/>
            <a:ext cx="3366664" cy="5846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FAF9F9"/>
              </a:buClr>
              <a:buSzPct val="25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Herramienta</a:t>
            </a:r>
            <a:r>
              <a:rPr lang="en-US" sz="3000" b="1" i="0" u="none" strike="noStrike" cap="none" dirty="0">
                <a:solidFill>
                  <a:schemeClr val="accent4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8" name="Shape 198"/>
          <p:cNvSpPr txBox="1"/>
          <p:nvPr/>
        </p:nvSpPr>
        <p:spPr>
          <a:xfrm rot="-726941">
            <a:off x="1086849" y="1688180"/>
            <a:ext cx="2608133" cy="5708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FAF9F9"/>
              </a:buClr>
              <a:buSzPct val="25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endParaRPr lang="en-US" sz="40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/>
          <p:nvPr/>
        </p:nvSpPr>
        <p:spPr>
          <a:xfrm rot="-408">
            <a:off x="3483026" y="2712348"/>
            <a:ext cx="2522700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FAF9F9"/>
              </a:buClr>
              <a:buSzPct val="25000"/>
              <a:buFont typeface="Arial"/>
              <a:buNone/>
            </a:pPr>
            <a:r>
              <a:rPr lang="en-US" sz="4000" b="1" i="0" u="none" strike="noStrike" cap="none">
                <a:solidFill>
                  <a:schemeClr val="accent3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Negocio</a:t>
            </a:r>
          </a:p>
        </p:txBody>
      </p:sp>
      <p:sp>
        <p:nvSpPr>
          <p:cNvPr id="200" name="Shape 200"/>
          <p:cNvSpPr txBox="1"/>
          <p:nvPr/>
        </p:nvSpPr>
        <p:spPr>
          <a:xfrm rot="-895334">
            <a:off x="907084" y="4147476"/>
            <a:ext cx="3740855" cy="8540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FAF9F9"/>
              </a:buClr>
              <a:buSzPct val="25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Intercambio</a:t>
            </a:r>
            <a:r>
              <a:rPr lang="en-US" sz="4000" b="1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de Valor</a:t>
            </a:r>
          </a:p>
        </p:txBody>
      </p:sp>
      <p:sp>
        <p:nvSpPr>
          <p:cNvPr id="201" name="Shape 201"/>
          <p:cNvSpPr txBox="1"/>
          <p:nvPr/>
        </p:nvSpPr>
        <p:spPr>
          <a:xfrm rot="868051">
            <a:off x="5631744" y="4267011"/>
            <a:ext cx="2522901" cy="5846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FAF9F9"/>
              </a:buClr>
              <a:buSzPct val="25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Dinámico</a:t>
            </a:r>
            <a:endParaRPr lang="en-US" sz="40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14403" y="5840475"/>
            <a:ext cx="7987200" cy="58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30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3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?¿</a:t>
            </a:r>
            <a:r>
              <a:rPr lang="en-US" sz="30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sz="3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 ¿Para </a:t>
            </a:r>
            <a:r>
              <a:rPr lang="en-US" sz="30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quién</a:t>
            </a:r>
            <a:r>
              <a:rPr lang="en-US" sz="3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?¿</a:t>
            </a:r>
            <a:r>
              <a:rPr lang="en-US" sz="30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Cuáles</a:t>
            </a:r>
            <a:r>
              <a:rPr lang="en-US" sz="3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son las </a:t>
            </a:r>
            <a:r>
              <a:rPr lang="en-US" sz="30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ventajas</a:t>
            </a:r>
            <a:r>
              <a:rPr lang="en-US" sz="3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competitivas</a:t>
            </a:r>
            <a:r>
              <a:rPr lang="en-US" sz="3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?¿</a:t>
            </a:r>
            <a:r>
              <a:rPr lang="en-US" sz="30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3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negocio</a:t>
            </a:r>
            <a:r>
              <a:rPr lang="en-US" sz="30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5"/>
          <p:cNvSpPr txBox="1"/>
          <p:nvPr/>
        </p:nvSpPr>
        <p:spPr>
          <a:xfrm>
            <a:off x="304792" y="32315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CL" sz="3200" b="1" i="0" u="none" strike="noStrike" cap="none" dirty="0" smtClean="0">
                <a:solidFill>
                  <a:schemeClr val="lt1"/>
                </a:solidFill>
                <a:sym typeface="Arial"/>
              </a:rPr>
              <a:t>Conoc</a:t>
            </a:r>
            <a:r>
              <a:rPr lang="es-CL" sz="3200" b="1" dirty="0" smtClean="0">
                <a:solidFill>
                  <a:schemeClr val="lt1"/>
                </a:solidFill>
              </a:rPr>
              <a:t>e la base</a:t>
            </a:r>
            <a:endParaRPr lang="es-CL" sz="32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pic>
        <p:nvPicPr>
          <p:cNvPr id="2050" name="Picture 2" descr="Resultado de imagen para idear validar prototip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26283"/>
            <a:ext cx="6768752" cy="53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33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628650" y="198884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br>
              <a:rPr lang="en-US" sz="6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6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importante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diseñar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validar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Negocios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304792" y="32315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Antecedentes relevantes</a:t>
            </a:r>
          </a:p>
        </p:txBody>
      </p:sp>
      <p:sp>
        <p:nvSpPr>
          <p:cNvPr id="213" name="Shape 213"/>
          <p:cNvSpPr/>
          <p:nvPr/>
        </p:nvSpPr>
        <p:spPr>
          <a:xfrm>
            <a:off x="0" y="-144463"/>
            <a:ext cx="304798" cy="3047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1499424" y="1235450"/>
            <a:ext cx="6985799" cy="15062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FE0044"/>
                </a:solidFill>
                <a:latin typeface="Arial"/>
                <a:ea typeface="Arial"/>
                <a:cs typeface="Arial"/>
                <a:sym typeface="Arial"/>
              </a:rPr>
              <a:t>52% 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emprendimientos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fracasan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un mal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negocios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472850" y="2817950"/>
            <a:ext cx="6985799" cy="11528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Problemas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dirty="0" smtClean="0">
                <a:solidFill>
                  <a:srgbClr val="FE0044"/>
                </a:solidFill>
              </a:rPr>
              <a:t>NO</a:t>
            </a:r>
            <a:r>
              <a:rPr lang="en-US" sz="3600" b="1" i="0" u="none" strike="noStrike" cap="none" dirty="0" smtClean="0">
                <a:solidFill>
                  <a:srgbClr val="FE00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dirty="0" err="1">
                <a:solidFill>
                  <a:srgbClr val="FE0044"/>
                </a:solidFill>
              </a:rPr>
              <a:t>a</a:t>
            </a:r>
            <a:r>
              <a:rPr lang="en-US" sz="3600" b="1" i="0" u="none" strike="noStrike" cap="none" dirty="0" err="1" smtClean="0">
                <a:solidFill>
                  <a:srgbClr val="FE0044"/>
                </a:solidFill>
                <a:latin typeface="Arial"/>
                <a:ea typeface="Arial"/>
                <a:cs typeface="Arial"/>
                <a:sym typeface="Arial"/>
              </a:rPr>
              <a:t>ctualizar</a:t>
            </a:r>
            <a:r>
              <a:rPr lang="en-US" sz="2400" b="1" i="0" u="none" strike="noStrike" cap="none" dirty="0" smtClean="0">
                <a:solidFill>
                  <a:srgbClr val="FE00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negocios</a:t>
            </a:r>
            <a:endParaRPr lang="en-US" sz="2400" b="1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45611">
            <a:off x="1163605" y="5319520"/>
            <a:ext cx="2403032" cy="114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8037" y="5491100"/>
            <a:ext cx="3026625" cy="87709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2075650" y="4005450"/>
            <a:ext cx="6985799" cy="11528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Problemas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3600" b="1" dirty="0" smtClean="0">
                <a:solidFill>
                  <a:srgbClr val="FE0044"/>
                </a:solidFill>
              </a:rPr>
              <a:t>NO</a:t>
            </a:r>
            <a:r>
              <a:rPr lang="en-US" sz="3600" b="1" i="0" u="none" strike="noStrike" cap="none" dirty="0" smtClean="0">
                <a:solidFill>
                  <a:srgbClr val="FE00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FE0044"/>
                </a:solidFill>
                <a:latin typeface="Arial"/>
                <a:ea typeface="Arial"/>
                <a:cs typeface="Arial"/>
                <a:sym typeface="Arial"/>
              </a:rPr>
              <a:t>validar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y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escalar</a:t>
            </a:r>
            <a:r>
              <a:rPr lang="en-US" sz="24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antes de </a:t>
            </a:r>
            <a:r>
              <a:rPr lang="en-US" sz="24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endParaRPr lang="en-US" sz="2400" b="1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304792" y="32315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Diferencia Startup - empresa</a:t>
            </a: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927450" y="1699311"/>
            <a:ext cx="5486399" cy="210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798" y="1525437"/>
            <a:ext cx="1970124" cy="245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36261" y="4232075"/>
            <a:ext cx="2029973" cy="150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4625" y="4188575"/>
            <a:ext cx="1690800" cy="1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4599125" y="4540475"/>
            <a:ext cx="732600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V/S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2255350" y="5996075"/>
            <a:ext cx="1591800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Busca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914125" y="5957200"/>
            <a:ext cx="1591800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Ejecuta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304792" y="337632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Validación contínua</a:t>
            </a:r>
          </a:p>
        </p:txBody>
      </p:sp>
      <p:sp>
        <p:nvSpPr>
          <p:cNvPr id="241" name="Shape 241"/>
          <p:cNvSpPr/>
          <p:nvPr/>
        </p:nvSpPr>
        <p:spPr>
          <a:xfrm>
            <a:off x="0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l="15800" t="20835" r="11513"/>
          <a:stretch/>
        </p:blipFill>
        <p:spPr>
          <a:xfrm>
            <a:off x="1043175" y="1556792"/>
            <a:ext cx="7173499" cy="54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AVISO IMPORTANTE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Asistencia!!!</a:t>
            </a:r>
            <a:endParaRPr lang="es-CL" dirty="0"/>
          </a:p>
        </p:txBody>
      </p:sp>
      <p:pic>
        <p:nvPicPr>
          <p:cNvPr id="1026" name="Picture 2" descr="Resultado de imagen para asisten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855" y="3429000"/>
            <a:ext cx="3192289" cy="239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7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467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2085900" y="5157192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Una de las </a:t>
            </a:r>
            <a:r>
              <a:rPr lang="en-US" sz="48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mayores</a:t>
            </a:r>
            <a:r>
              <a:rPr lang="en-US" sz="4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ventajas</a:t>
            </a:r>
            <a:r>
              <a:rPr lang="en-US" sz="4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de un </a:t>
            </a:r>
            <a:r>
              <a:rPr lang="en-US" sz="48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emprendimiento</a:t>
            </a:r>
            <a:r>
              <a:rPr lang="en-US" sz="4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4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...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n para adaptació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1" r="25170"/>
          <a:stretch/>
        </p:blipFill>
        <p:spPr bwMode="auto">
          <a:xfrm>
            <a:off x="-4029" y="-27383"/>
            <a:ext cx="9112533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-1188640" y="1268760"/>
            <a:ext cx="6984776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54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velocidad</a:t>
            </a:r>
            <a:r>
              <a:rPr lang="en-US" sz="5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54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reacción</a:t>
            </a:r>
            <a:r>
              <a:rPr lang="en-US" sz="5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54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adaptación</a:t>
            </a:r>
            <a:r>
              <a:rPr lang="en-US" sz="5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628650" y="1268760"/>
            <a:ext cx="7886700" cy="2115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br>
              <a:rPr lang="en-US" sz="6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6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Metodologías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modelar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negocios</a:t>
            </a:r>
            <a:endParaRPr lang="en-US"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Canvas ( A. osterwalder)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4586050" y="1677125"/>
            <a:ext cx="3437398" cy="9797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100" y="1677125"/>
            <a:ext cx="8573623" cy="405172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 rot="-1150">
            <a:off x="542913" y="6047500"/>
            <a:ext cx="80699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30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Más útil para empresas ya consolidadas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Lean Canvas ( Ash Maurya)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4586050" y="1677125"/>
            <a:ext cx="3437398" cy="9797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5748"/>
          <a:stretch/>
        </p:blipFill>
        <p:spPr>
          <a:xfrm>
            <a:off x="1563850" y="1480825"/>
            <a:ext cx="6006907" cy="42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761100" y="5736375"/>
            <a:ext cx="7621800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30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Más útil para emprendimientos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Proceso</a:t>
            </a:r>
            <a:endParaRPr 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484781" y="1559750"/>
            <a:ext cx="8365799" cy="89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“La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vida</a:t>
            </a: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muy</a:t>
            </a: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corta</a:t>
            </a: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hacer</a:t>
            </a: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productos</a:t>
            </a: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nadie</a:t>
            </a: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quiere</a:t>
            </a: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4669500" y="5085184"/>
            <a:ext cx="4474500" cy="89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práctica</a:t>
            </a: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n-US" sz="3000" b="1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3000" b="1" i="0" u="none" strike="noStrike" cap="none" dirty="0" err="1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teoría</a:t>
            </a:r>
            <a:r>
              <a:rPr lang="en-US" sz="3000" b="1" i="0" u="none" strike="noStrike" cap="none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lang="en-US" sz="3000" b="1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4788692" y="3283855"/>
            <a:ext cx="4474500" cy="89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3000" b="1" dirty="0" err="1">
                <a:solidFill>
                  <a:srgbClr val="999999"/>
                </a:solidFill>
              </a:rPr>
              <a:t>S</a:t>
            </a:r>
            <a:r>
              <a:rPr lang="en-US" sz="3000" b="1" i="0" u="none" strike="noStrike" cap="none" dirty="0" err="1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entido</a:t>
            </a:r>
            <a:r>
              <a:rPr lang="en-US" sz="3000" b="1" i="0" u="none" strike="noStrike" cap="none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común</a:t>
            </a:r>
            <a:endParaRPr lang="en-US" sz="3000" b="1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25000"/>
              <a:buFont typeface="Arial"/>
              <a:buNone/>
            </a:pPr>
            <a:r>
              <a:rPr lang="en-US" sz="3000" b="1" i="0" u="none" strike="noStrike" cap="none" dirty="0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3000" b="1" dirty="0" err="1">
                <a:solidFill>
                  <a:srgbClr val="999999"/>
                </a:solidFill>
              </a:rPr>
              <a:t>V</a:t>
            </a:r>
            <a:r>
              <a:rPr lang="en-US" sz="3000" b="1" i="0" u="none" strike="noStrike" cap="none" dirty="0" err="1" smtClea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alidación</a:t>
            </a:r>
            <a:endParaRPr lang="en-US" sz="3000" b="1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Resultado de imagen para construir medir apre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2852936"/>
            <a:ext cx="5256584" cy="39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Shape 981"/>
          <p:cNvGrpSpPr/>
          <p:nvPr/>
        </p:nvGrpSpPr>
        <p:grpSpPr>
          <a:xfrm>
            <a:off x="1691680" y="2538898"/>
            <a:ext cx="464072" cy="628076"/>
            <a:chOff x="6718575" y="2318625"/>
            <a:chExt cx="256950" cy="407375"/>
          </a:xfrm>
        </p:grpSpPr>
        <p:sp>
          <p:nvSpPr>
            <p:cNvPr id="10" name="Shape 9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9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9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9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9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780"/>
          <p:cNvGrpSpPr/>
          <p:nvPr/>
        </p:nvGrpSpPr>
        <p:grpSpPr>
          <a:xfrm>
            <a:off x="683568" y="5527727"/>
            <a:ext cx="556907" cy="571986"/>
            <a:chOff x="3951850" y="2985350"/>
            <a:chExt cx="407950" cy="416500"/>
          </a:xfrm>
        </p:grpSpPr>
        <p:sp>
          <p:nvSpPr>
            <p:cNvPr id="19" name="Shape 78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78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78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" name="Shape 777"/>
          <p:cNvGrpSpPr/>
          <p:nvPr/>
        </p:nvGrpSpPr>
        <p:grpSpPr>
          <a:xfrm>
            <a:off x="3729725" y="5449582"/>
            <a:ext cx="692417" cy="526902"/>
            <a:chOff x="5247525" y="3007275"/>
            <a:chExt cx="517575" cy="384825"/>
          </a:xfrm>
        </p:grpSpPr>
        <p:sp>
          <p:nvSpPr>
            <p:cNvPr id="24" name="Shape 77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77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Running Lean </a:t>
            </a:r>
            <a:r>
              <a:rPr lang="en-US" sz="32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claves</a:t>
            </a: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32125"/>
            <a:ext cx="9143998" cy="57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>
            <a:off x="0" y="1542319"/>
            <a:ext cx="4898504" cy="13617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Fallar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parte integral de la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búsqueda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un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negocios</a:t>
            </a: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0" y="3314212"/>
            <a:ext cx="4898504" cy="13617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  <a:buFont typeface="Arial"/>
            </a:pPr>
            <a:r>
              <a:rPr lang="en-US" sz="2400" b="1" dirty="0">
                <a:solidFill>
                  <a:schemeClr val="dk1"/>
                </a:solidFill>
              </a:rPr>
              <a:t>MVP: </a:t>
            </a:r>
            <a:r>
              <a:rPr lang="en-US" sz="2400" b="1" dirty="0" err="1">
                <a:solidFill>
                  <a:schemeClr val="dk1"/>
                </a:solidFill>
              </a:rPr>
              <a:t>Producto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mínimo</a:t>
            </a:r>
            <a:r>
              <a:rPr lang="en-US" sz="2400" b="1" dirty="0">
                <a:solidFill>
                  <a:schemeClr val="dk1"/>
                </a:solidFill>
              </a:rPr>
              <a:t> viable, </a:t>
            </a:r>
            <a:r>
              <a:rPr lang="en-US" sz="2400" b="1" dirty="0" err="1">
                <a:solidFill>
                  <a:schemeClr val="dk1"/>
                </a:solidFill>
              </a:rPr>
              <a:t>mínimo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producto</a:t>
            </a:r>
            <a:r>
              <a:rPr lang="en-US" sz="2400" b="1" dirty="0">
                <a:solidFill>
                  <a:schemeClr val="dk1"/>
                </a:solidFill>
              </a:rPr>
              <a:t> para </a:t>
            </a:r>
            <a:r>
              <a:rPr lang="en-US" sz="2400" b="1" dirty="0" err="1">
                <a:solidFill>
                  <a:schemeClr val="dk1"/>
                </a:solidFill>
              </a:rPr>
              <a:t>buscar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smtClean="0">
                <a:solidFill>
                  <a:schemeClr val="dk1"/>
                </a:solidFill>
              </a:rPr>
              <a:t>feedback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0" y="5020546"/>
            <a:ext cx="4900234" cy="13617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  <a:buFont typeface="Arial"/>
            </a:pPr>
            <a:r>
              <a:rPr lang="en-US" sz="2400" b="1" dirty="0" err="1">
                <a:solidFill>
                  <a:schemeClr val="dk1"/>
                </a:solidFill>
              </a:rPr>
              <a:t>Pivotear</a:t>
            </a:r>
            <a:r>
              <a:rPr lang="en-US" sz="2400" b="1" dirty="0">
                <a:solidFill>
                  <a:schemeClr val="dk1"/>
                </a:solidFill>
              </a:rPr>
              <a:t>: </a:t>
            </a:r>
            <a:r>
              <a:rPr lang="en-US" sz="2400" b="1" dirty="0" err="1">
                <a:solidFill>
                  <a:schemeClr val="dk1"/>
                </a:solidFill>
              </a:rPr>
              <a:t>Cambiar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algún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aspecto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importante</a:t>
            </a:r>
            <a:r>
              <a:rPr lang="en-US" sz="2400" b="1" dirty="0">
                <a:solidFill>
                  <a:schemeClr val="dk1"/>
                </a:solidFill>
              </a:rPr>
              <a:t> del </a:t>
            </a:r>
            <a:r>
              <a:rPr lang="en-US" sz="2400" b="1" dirty="0" err="1" smtClean="0">
                <a:solidFill>
                  <a:schemeClr val="dk1"/>
                </a:solidFill>
              </a:rPr>
              <a:t>modelo</a:t>
            </a:r>
            <a:endParaRPr lang="en-US" sz="2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628650" y="1268760"/>
            <a:ext cx="7886700" cy="2115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br>
              <a:rPr lang="en-US" sz="6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6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Running Lean 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Lean Canvas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Running Lean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4586050" y="2708920"/>
            <a:ext cx="3437398" cy="9797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644900" y="2717045"/>
            <a:ext cx="1793400" cy="1677299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Clientes</a:t>
            </a:r>
          </a:p>
        </p:txBody>
      </p:sp>
      <p:sp>
        <p:nvSpPr>
          <p:cNvPr id="304" name="Shape 304"/>
          <p:cNvSpPr/>
          <p:nvPr/>
        </p:nvSpPr>
        <p:spPr>
          <a:xfrm>
            <a:off x="3494837" y="2717045"/>
            <a:ext cx="1793400" cy="1677299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Lean Startup</a:t>
            </a:r>
          </a:p>
        </p:txBody>
      </p:sp>
      <p:sp>
        <p:nvSpPr>
          <p:cNvPr id="305" name="Shape 305"/>
          <p:cNvSpPr/>
          <p:nvPr/>
        </p:nvSpPr>
        <p:spPr>
          <a:xfrm>
            <a:off x="6344776" y="2717045"/>
            <a:ext cx="1793400" cy="1677299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Bussines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2727168" y="3094338"/>
            <a:ext cx="478800" cy="48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2727168" y="3159683"/>
            <a:ext cx="478800" cy="48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5577107" y="3094338"/>
            <a:ext cx="478800" cy="48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sp>
        <p:nvSpPr>
          <p:cNvPr id="309" name="Shape 309"/>
          <p:cNvSpPr/>
          <p:nvPr/>
        </p:nvSpPr>
        <p:spPr>
          <a:xfrm>
            <a:off x="3040487" y="5015619"/>
            <a:ext cx="2702099" cy="1677299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Lean</a:t>
            </a:r>
          </a:p>
        </p:txBody>
      </p:sp>
      <p:sp>
        <p:nvSpPr>
          <p:cNvPr id="11" name="Shape 758"/>
          <p:cNvSpPr/>
          <p:nvPr/>
        </p:nvSpPr>
        <p:spPr>
          <a:xfrm>
            <a:off x="971600" y="1882227"/>
            <a:ext cx="504056" cy="57606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758"/>
          <p:cNvSpPr/>
          <p:nvPr/>
        </p:nvSpPr>
        <p:spPr>
          <a:xfrm>
            <a:off x="1619672" y="1882227"/>
            <a:ext cx="504056" cy="57606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8575" cap="rnd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758"/>
          <p:cNvSpPr/>
          <p:nvPr/>
        </p:nvSpPr>
        <p:spPr>
          <a:xfrm>
            <a:off x="1295636" y="2026243"/>
            <a:ext cx="504056" cy="57606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28575" cap="rnd" cmpd="sng">
            <a:solidFill>
              <a:srgbClr val="FE004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931"/>
          <p:cNvGrpSpPr/>
          <p:nvPr/>
        </p:nvGrpSpPr>
        <p:grpSpPr>
          <a:xfrm>
            <a:off x="3629610" y="1882227"/>
            <a:ext cx="710165" cy="663055"/>
            <a:chOff x="6649150" y="309350"/>
            <a:chExt cx="395800" cy="395800"/>
          </a:xfrm>
        </p:grpSpPr>
        <p:sp>
          <p:nvSpPr>
            <p:cNvPr id="40" name="Shape 93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933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934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935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936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93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93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9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9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94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94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943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944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945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946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94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9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94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9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95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95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953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954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" name="Shape 785"/>
          <p:cNvGrpSpPr/>
          <p:nvPr/>
        </p:nvGrpSpPr>
        <p:grpSpPr>
          <a:xfrm>
            <a:off x="4318611" y="2084133"/>
            <a:ext cx="720411" cy="538906"/>
            <a:chOff x="568950" y="3686775"/>
            <a:chExt cx="472500" cy="362900"/>
          </a:xfrm>
        </p:grpSpPr>
        <p:sp>
          <p:nvSpPr>
            <p:cNvPr id="64" name="Shape 786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38100" cap="rnd" cmpd="sng">
              <a:solidFill>
                <a:srgbClr val="FE00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78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38100" cap="rnd" cmpd="sng">
              <a:solidFill>
                <a:srgbClr val="FE00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78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38100" cap="rnd" cmpd="sng">
              <a:solidFill>
                <a:srgbClr val="FE004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" name="Shape 970"/>
          <p:cNvGrpSpPr/>
          <p:nvPr/>
        </p:nvGrpSpPr>
        <p:grpSpPr>
          <a:xfrm rot="16200000">
            <a:off x="6798112" y="1587935"/>
            <a:ext cx="719872" cy="1308871"/>
            <a:chOff x="1268550" y="929175"/>
            <a:chExt cx="407950" cy="497475"/>
          </a:xfrm>
        </p:grpSpPr>
        <p:sp>
          <p:nvSpPr>
            <p:cNvPr id="68" name="Shape 97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97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97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2" name="Rectángulo 71"/>
          <p:cNvSpPr/>
          <p:nvPr/>
        </p:nvSpPr>
        <p:spPr>
          <a:xfrm>
            <a:off x="6847181" y="1916832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3" name="Rectángulo 72"/>
          <p:cNvSpPr/>
          <p:nvPr/>
        </p:nvSpPr>
        <p:spPr>
          <a:xfrm>
            <a:off x="7066909" y="1954522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4" name="Rectángulo 73"/>
          <p:cNvSpPr/>
          <p:nvPr/>
        </p:nvSpPr>
        <p:spPr>
          <a:xfrm>
            <a:off x="6847181" y="2060848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5" name="Rectángulo 74"/>
          <p:cNvSpPr/>
          <p:nvPr/>
        </p:nvSpPr>
        <p:spPr>
          <a:xfrm>
            <a:off x="7351237" y="1916832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6" name="Rectángulo 75"/>
          <p:cNvSpPr/>
          <p:nvPr/>
        </p:nvSpPr>
        <p:spPr>
          <a:xfrm>
            <a:off x="7567261" y="1916832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7" name="Rectángulo 76"/>
          <p:cNvSpPr/>
          <p:nvPr/>
        </p:nvSpPr>
        <p:spPr>
          <a:xfrm>
            <a:off x="7567261" y="2015129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8" name="Rectángulo 77"/>
          <p:cNvSpPr/>
          <p:nvPr/>
        </p:nvSpPr>
        <p:spPr>
          <a:xfrm>
            <a:off x="7351237" y="2015129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9" name="Rectángulo 78"/>
          <p:cNvSpPr/>
          <p:nvPr/>
        </p:nvSpPr>
        <p:spPr>
          <a:xfrm>
            <a:off x="6516216" y="2060848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0" name="Rectángulo 79"/>
          <p:cNvSpPr/>
          <p:nvPr/>
        </p:nvSpPr>
        <p:spPr>
          <a:xfrm>
            <a:off x="6634861" y="2412859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1" name="Rectángulo 80"/>
          <p:cNvSpPr/>
          <p:nvPr/>
        </p:nvSpPr>
        <p:spPr>
          <a:xfrm>
            <a:off x="6804248" y="2412859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2" name="Rectángulo 81"/>
          <p:cNvSpPr/>
          <p:nvPr/>
        </p:nvSpPr>
        <p:spPr>
          <a:xfrm>
            <a:off x="7236296" y="2412859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3" name="Rectángulo 82"/>
          <p:cNvSpPr/>
          <p:nvPr/>
        </p:nvSpPr>
        <p:spPr>
          <a:xfrm>
            <a:off x="7426949" y="2412859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4" name="Rectángulo 83"/>
          <p:cNvSpPr/>
          <p:nvPr/>
        </p:nvSpPr>
        <p:spPr>
          <a:xfrm>
            <a:off x="7282933" y="2242554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5" name="Rectángulo 84"/>
          <p:cNvSpPr/>
          <p:nvPr/>
        </p:nvSpPr>
        <p:spPr>
          <a:xfrm>
            <a:off x="7524328" y="2264527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6" name="Rectángulo 85"/>
          <p:cNvSpPr/>
          <p:nvPr/>
        </p:nvSpPr>
        <p:spPr>
          <a:xfrm>
            <a:off x="6850885" y="2268843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7" name="Rectángulo 86"/>
          <p:cNvSpPr/>
          <p:nvPr/>
        </p:nvSpPr>
        <p:spPr>
          <a:xfrm>
            <a:off x="7066909" y="2052819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4" name="Conector recto 3"/>
          <p:cNvCxnSpPr/>
          <p:nvPr/>
        </p:nvCxnSpPr>
        <p:spPr>
          <a:xfrm>
            <a:off x="6503613" y="2355161"/>
            <a:ext cx="1231075" cy="1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Conector recto 91"/>
          <p:cNvCxnSpPr/>
          <p:nvPr/>
        </p:nvCxnSpPr>
        <p:spPr>
          <a:xfrm>
            <a:off x="7025693" y="1917496"/>
            <a:ext cx="0" cy="450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ector recto 94"/>
          <p:cNvCxnSpPr/>
          <p:nvPr/>
        </p:nvCxnSpPr>
        <p:spPr>
          <a:xfrm>
            <a:off x="7237209" y="1902822"/>
            <a:ext cx="0" cy="450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ector recto 95"/>
          <p:cNvCxnSpPr/>
          <p:nvPr/>
        </p:nvCxnSpPr>
        <p:spPr>
          <a:xfrm>
            <a:off x="7458720" y="1918699"/>
            <a:ext cx="0" cy="450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ector recto 96"/>
          <p:cNvCxnSpPr/>
          <p:nvPr/>
        </p:nvCxnSpPr>
        <p:spPr>
          <a:xfrm>
            <a:off x="6804248" y="1898116"/>
            <a:ext cx="0" cy="450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ector recto 97"/>
          <p:cNvCxnSpPr/>
          <p:nvPr/>
        </p:nvCxnSpPr>
        <p:spPr>
          <a:xfrm>
            <a:off x="7119150" y="2346872"/>
            <a:ext cx="0" cy="198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ector recto 99"/>
          <p:cNvCxnSpPr/>
          <p:nvPr/>
        </p:nvCxnSpPr>
        <p:spPr>
          <a:xfrm>
            <a:off x="7230632" y="2142878"/>
            <a:ext cx="228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ector recto 102"/>
          <p:cNvCxnSpPr/>
          <p:nvPr/>
        </p:nvCxnSpPr>
        <p:spPr>
          <a:xfrm>
            <a:off x="6786520" y="2142878"/>
            <a:ext cx="228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ángulo 103"/>
          <p:cNvSpPr/>
          <p:nvPr/>
        </p:nvSpPr>
        <p:spPr>
          <a:xfrm>
            <a:off x="6668616" y="2060848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5" name="Rectángulo 104"/>
          <p:cNvSpPr/>
          <p:nvPr/>
        </p:nvSpPr>
        <p:spPr>
          <a:xfrm>
            <a:off x="6516216" y="2264527"/>
            <a:ext cx="101083" cy="843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6" name="Shape 848"/>
          <p:cNvSpPr/>
          <p:nvPr/>
        </p:nvSpPr>
        <p:spPr>
          <a:xfrm>
            <a:off x="7655562" y="1779360"/>
            <a:ext cx="153384" cy="178658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848"/>
          <p:cNvSpPr/>
          <p:nvPr/>
        </p:nvSpPr>
        <p:spPr>
          <a:xfrm>
            <a:off x="6615919" y="1822426"/>
            <a:ext cx="153384" cy="178658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848"/>
          <p:cNvSpPr/>
          <p:nvPr/>
        </p:nvSpPr>
        <p:spPr>
          <a:xfrm>
            <a:off x="7364882" y="2101819"/>
            <a:ext cx="153384" cy="178658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850"/>
          <p:cNvSpPr/>
          <p:nvPr/>
        </p:nvSpPr>
        <p:spPr>
          <a:xfrm>
            <a:off x="7076699" y="1759052"/>
            <a:ext cx="163783" cy="178658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9050" cap="rnd" cmpd="sng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1" name="Shape 850"/>
          <p:cNvSpPr/>
          <p:nvPr/>
        </p:nvSpPr>
        <p:spPr>
          <a:xfrm>
            <a:off x="7557257" y="2412859"/>
            <a:ext cx="163783" cy="178658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9050" cap="rnd" cmpd="sng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12" name="Shape 1025"/>
          <p:cNvGrpSpPr/>
          <p:nvPr/>
        </p:nvGrpSpPr>
        <p:grpSpPr>
          <a:xfrm>
            <a:off x="5516664" y="4852381"/>
            <a:ext cx="918725" cy="913365"/>
            <a:chOff x="5233525" y="4954450"/>
            <a:chExt cx="538275" cy="516350"/>
          </a:xfrm>
        </p:grpSpPr>
        <p:sp>
          <p:nvSpPr>
            <p:cNvPr id="113" name="Shape 102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02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02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02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0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0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03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03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03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03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0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4" name="Shape 759"/>
          <p:cNvGrpSpPr/>
          <p:nvPr/>
        </p:nvGrpSpPr>
        <p:grpSpPr>
          <a:xfrm>
            <a:off x="5711236" y="5745384"/>
            <a:ext cx="633404" cy="589938"/>
            <a:chOff x="5972700" y="2330200"/>
            <a:chExt cx="411625" cy="387275"/>
          </a:xfrm>
        </p:grpSpPr>
        <p:sp>
          <p:nvSpPr>
            <p:cNvPr id="125" name="Shape 76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28575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76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28575" cap="rnd" cmpd="sng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7" name="Shape 981"/>
          <p:cNvGrpSpPr/>
          <p:nvPr/>
        </p:nvGrpSpPr>
        <p:grpSpPr>
          <a:xfrm>
            <a:off x="6304609" y="5737293"/>
            <a:ext cx="395393" cy="620557"/>
            <a:chOff x="6718575" y="2318625"/>
            <a:chExt cx="256950" cy="407375"/>
          </a:xfrm>
        </p:grpSpPr>
        <p:sp>
          <p:nvSpPr>
            <p:cNvPr id="128" name="Shape 9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9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9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9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9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9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9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9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857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velocid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18053" y="1623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395536" y="4437112"/>
            <a:ext cx="3672408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Running Lean </a:t>
            </a:r>
            <a:br>
              <a:rPr lang="en-US" sz="4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48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fondo</a:t>
            </a:r>
            <a:r>
              <a:rPr lang="en-US" sz="4800" b="1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!!!</a:t>
            </a:r>
            <a:endParaRPr lang="en-US" sz="4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Fondos Disponibles Abril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27" y="1556792"/>
            <a:ext cx="9149827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8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Lean Canvas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5748"/>
          <a:stretch/>
        </p:blipFill>
        <p:spPr>
          <a:xfrm>
            <a:off x="0" y="1146412"/>
            <a:ext cx="9144000" cy="5711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Segmento de Clientes</a:t>
            </a:r>
          </a:p>
        </p:txBody>
      </p:sp>
      <p:pic>
        <p:nvPicPr>
          <p:cNvPr id="326" name="Shape 326" descr="http://www.extremeservicedesign.com/wp-content/uploads/2014/01/Mapa-de-empat%C3%ADa.jpg"/>
          <p:cNvPicPr preferRelativeResize="0"/>
          <p:nvPr/>
        </p:nvPicPr>
        <p:blipFill rotWithShape="1">
          <a:blip r:embed="rId3">
            <a:alphaModFix/>
          </a:blip>
          <a:srcRect b="3424"/>
          <a:stretch/>
        </p:blipFill>
        <p:spPr>
          <a:xfrm>
            <a:off x="141931" y="3611467"/>
            <a:ext cx="4716675" cy="298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36648" y="928787"/>
            <a:ext cx="7736999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457200" marR="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n-US"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Información demográfica</a:t>
            </a:r>
          </a:p>
          <a:p>
            <a:pPr marL="457200" marR="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n-US"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Información psicográfica</a:t>
            </a:r>
          </a:p>
          <a:p>
            <a:pPr marL="457200" marR="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n-US" sz="2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Creación de un perfil de “early adopters”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28" name="Shape 328" descr="http://fotografiaaficionada.com/wp-content/uploads/2010/08/portrait-siluet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7046" y="1856426"/>
            <a:ext cx="1420632" cy="473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 descr="Los zapatos más “exóticos”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3253" y="1474812"/>
            <a:ext cx="4589742" cy="452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304168" y="302509"/>
            <a:ext cx="6356404" cy="5847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Early adopters</a:t>
            </a:r>
          </a:p>
        </p:txBody>
      </p:sp>
      <p:pic>
        <p:nvPicPr>
          <p:cNvPr id="336" name="Shape 336" descr="http://2.bp.blogspot.com/-9aWXCRqMd_k/U51m5BUxGsI/AAAAAAAAIZo/Reqihgeukfc/s1600/tacones+hombres.JPG"/>
          <p:cNvPicPr preferRelativeResize="0"/>
          <p:nvPr/>
        </p:nvPicPr>
        <p:blipFill rotWithShape="1">
          <a:blip r:embed="rId4">
            <a:alphaModFix/>
          </a:blip>
          <a:srcRect r="36637"/>
          <a:stretch/>
        </p:blipFill>
        <p:spPr>
          <a:xfrm>
            <a:off x="4539589" y="1473392"/>
            <a:ext cx="4604411" cy="490793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0" y="1766039"/>
            <a:ext cx="4539589" cy="35394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“Para </a:t>
            </a:r>
            <a:r>
              <a:rPr lang="en-US" sz="4000" b="1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40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realmente</a:t>
            </a:r>
            <a:r>
              <a:rPr lang="en-US" sz="40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4000" b="1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alguien</a:t>
            </a:r>
            <a:r>
              <a:rPr lang="en-US" sz="40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debes</a:t>
            </a:r>
            <a:r>
              <a:rPr lang="en-US" sz="40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caminar</a:t>
            </a:r>
            <a:r>
              <a:rPr lang="en-US" sz="40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40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sus</a:t>
            </a:r>
            <a:r>
              <a:rPr lang="en-US" sz="40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zapatos</a:t>
            </a:r>
            <a:r>
              <a:rPr lang="en-US" sz="40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..”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Proverbio</a:t>
            </a:r>
            <a:r>
              <a:rPr lang="en-US" sz="32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indio</a:t>
            </a:r>
            <a:endParaRPr lang="en-US" sz="32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 descr="data:image/jpeg;base64,/9j/4AAQSkZJRgABAQAAAQABAAD/2wCEAAkGBxQSEhUUExQWFhUXGB0bGBgXGBcaHRocIB4aGB0dGxwcHSggGhwmHxgXITEhJSkrLi4uGB8zODMsNygtLisBCgoKDg0OGhAQGiwcHyQsLCwsLCwsLCwsLCwsLCwsLCwsLCwsLCwsLCwsLCwsLCwsLCwsLCwsLCwsLCwsLCwsLP/AABEIAN8A4gMBIgACEQEDEQH/xAAcAAACAgMBAQAAAAAAAAAAAAAEBQMGAQIHAAj/xABBEAABAgQDBQYEBAMHBAMAAAABAhEAAyExBBJBBSJRYXEGE4GRofAyscHRBxRC4SNS8RVDYnKSotIkM4KyNFPC/8QAGQEAAwEBAQAAAAAAAAAAAAAAAQIDAAQF/8QAJREAAgICAgICAgMBAAAAAAAAAAECEQMhEjFBUSIyYZEEE3EF/9oADAMBAAIRAxEAPwB9hpmYOS51gtDawkwSsin0uSXck9aUhuhYFMwJbU1jjs6QhPInz8mgaatiXoNTHpmOQE1rwar6QBPmBbkOFCg3jlfiQmjtxgGNtpSULQtBDhachuN03D9a+AjhO08EqROXKX8SFFJPHgfEMfGO64cHumAzHlx4nWOe/iRsonLiQNAhbeOUk68LaiKY5bonkjqyhxh4y8YVFznNhHowkxtGCaqFD0j6DwE95aM1XQiziyR94+fiKR3zYW9IkqIABkyiLu+RNQLCI5ekVwvbGqJtHSWYux1Gulud4jnoqSDRWVhQMKu2W4jOHSEuadLM/wA+kRS5gzACrvZzVy9ukROijafNKU0J3SFJZ65SCw6swfWBcPgTKmLcpSMxO64KqllM1yGLVq8FzlDfZJqwS/L3eIiQSl+gq/OBYUjhXbKRkx2JSLd4T5731hOmLX+J+HCNoLI/WiWr/aEn1TFWRHZF6RxT02bCJUxokRKlMEBPJbg54vp0jon4T4YGbNmH9KQB1J+yTHP8MkuweunGOs/htgAMGpav7ybQnUJZPzzHwhJvRTGtlyLiuZqs32jKiSkpO8DQ8ff3iGYlRUHBy1e55OfKC5UgEVo+g5c45zoJJU9YLFzSj6/vG6pr1B/aMTUF34RrJDlmqXanR6+MMA1C2IBUQ7s5uNb9RSN2H18eJjdcpQopBvECkKAO6SWsCHPIaAwTEne9fMfePRucKf5T78Y9B2Y52ZpNCliaMtRU7cQCA7PYeMbYTEFCw8ssaApSXJr+kVCQ13iVKU5ioqGUA0Go193iPKSGCc4AcEUA6uq7RM1DNaEirsdXcj1sIHWsoUEkX1Hv20YlrqA4cGlQOWXzjSTNQTuipuCX6/qJgGDpbBzVJOnDSBdrYdE2WuUpLoWkg8ixY+BY8XiQTFNQNXUgf0MYxLpBYZvn4dIC0xuzhmJkFClIVRSSQeopEUXH8RMD/FGISk5V7qif5gKcCHSwrqmKkRHWnas45KnRomNgIzljIEMKeSI7d2Snk4LDKBvJSOe7ukXrbwaOJ/WOnfh3tEKwvdGqpSlNzSSVehJieVXEriaUi5JxIIZ2VVm5OHt06RDhll0qDAXIG9rVi4FqxuFUIHmD6c+kaLSHdyK1r1t5+kcrOoNxSywS4Z7e+sahL6ih4U6NxiIzwGcW10f6XjOcUGpN/dowTmH4xI/6uSoC8gDyWvzvFESIvH4t4vPipaBXu5LH/wAlqV8iIpAEdkPqjjyfZkqBBMpLmIJaYNkoJpDCInlgB9S1DXzHPSO77CwXcSJMv+RAB5G6n8SY4/2a2f3k+UkuUlYfoDmPoDHac7ktXppy9IjlfgviXkKEwtS3v0iYTGY0FIglAZWd+mkToIIFibcvdokirJZU0Fn841xEsEO4AGuoOh5iI7KAa+otGySAS5e7vw5Q1mNsLiVTE8FJJSoG4Nr8DcHhGpdLE3r9D9IDkTciypJcKYKAvwfweJ8UM5SHtWhrRqdKxrAF/nzw9Y9A4SnjGYNs2ih4jDFCs7lk3UAajgef2gMbV7uoTu6gB+tLk1sOcWsYhOqaG5BIhdj8FKmOTLSFh8qwA4NbteJ6DsAwmIBqlJHI0Yn9I5a+kapmTFKYFKVUo7gDS139mBZ0+dKUlK5QUTZYLBQ0yk0A5PSIJO0M00CZKCVg0JKSzBW8GLgZaZjazwUhWxuhQKykE0qBwPAUt1jZRzGr7rEVIrW4A9OQhZJ2vKWshOcgj40y5mQj/Ctm/d4lnYoAsVAjL+p6j/E1ba+cBp2NyNdr4JGJlLklW8qyQQSFfpVxAzVPjxjkU6UUkpIYpJBB0IoR5x16W4RlklMsgMAUuAQ1ClJGlq8LxzbtigjGzgQxdNOqEn94tifghmXkUxukREDEso8YsQTNmhz2e2krDTkzA+V2UB/Lr1aFSYKw5qx19vGGOxYeeFpC01cAFvpy+/SN1zdK+H0ik9hdqFJXKVYB0g8HYjpV/OLX34NR5WjlyQpnVjnaC+9CqXFqXd2Y6OIC2lthMkMPiF6U/f8AYwPi8WEsCT6++MU/tFiiokkuAT53r4RscLZsk6RVtu41U/ETJii5UdeAAAHQAQEgR5RrG8qOo47tk8hFYPSGpqbQNhnuPSDsPKc8Ywxc/wAPMH3uLSkMcstS3NNABqbZ+UdNnYKaC+Q1DEg+NGpx0ig/hccmKSolgpKk+j/NIjs6Uuit2hXjUisZ0UyQvKShn8NbsX8YIlzaUOunIsRD7ESApswCgaF9OhuIX4jYGWsheU5gSlbl/EV9jhEnia6KKaBpBAqqo5cXjaYvMRox9++cL14lL5VE04VIYOT00giXPQbFna4Z34eUIMSzwAUuaHX7+kTIOlKa8REDuDrdx4a6iJjNSQxodK+f0gpGI+75R6J+6Hto9BpmKsxFvKIxNqx4tBc2U1QzHzMe3X4Hia0iYwvxeFRNQULqk87auOcJxgO7nFJmFRI3SomiS1tdIsk2XR6NCbbeFKglaSUqTuuADRVRQ0NQPMxkKybESmS1TzUXryhbjEfxCODVry4XiTZ8lcslK5ucEslIDBIy0/UX5/KGWClviJVAtyaGgoC5NCxFTbhAfdG8BOw5icNKXlyrWFbqmDkKGZIc2AOYUjl34lhasYZqwc01CT1y/wAP/wDLeEX7bOKlIJXQJStL0sCTfkFB3sxPWKb+IoMwSZpJJAKLXSd5JBBIIobcYvB9EJ9FIiaTERESSvbxYgFyw7dYlQh4xKRSnLTxb3wgzAodY8T6QRgvYM3LPTo7vycEN5gRa8PKXMCwhVUn4bZtaHQ0HnFQwLpWFNr9YsOFnqTMKh8JLU0I4+ETyD4nQFOxSlKLuCmjFnfgfleE+25rADkX0HunygnaU58QpzdoU7UHzb0+ZgwVAm7FJibDoeI1CCsImGEQfhpO7XrwhlJk1BJq1K/OI8JLdIqxfkaCGOEkVc8SD6Rhy39gJA/MyQKgZlEMbZVV846zJUAKq56Rzr8OJQ/MKUo2lm9qlKfkDF9wmVMxaactWpGTHJ1EEULAlwR9PvEklQAoLXfWNCmqTz1MV7s3tiZ3P/WFMuaVr3VFKVZc6simfVLF7QW0jJWT9qgGlKb9RFBqW4CusKJistCghqs1y7FibqvXnFlx+FTOlDKUqZQUA4ZVCGcaVel2ajuEJ3SymdJsGYE3YCg4U4Rzz7srDqjRKlgEm5PLjrw1cGIu/IUAtNAKKoxJegq4IAFWY5uRiYpAt6XgdUxjSvRnFQ3z1u0KmMHjEDifOPRCJo/mblkNI9BtmAwasRTUvaIV9YNmLAIYDnGq8KFKcGnD7RIYBQwNWjTEoC3ag4cH1+RglaRUN7+8CzwQDw1pBMLcOcwCrMLUof1NrUv5wfsYf92Y9EpAH+ZV/wDaD5wjwKlKMwg07w8GBFCRqYsctOTCpFisqUf/AFHol/GNWxW9CyTh0zZhK0goQcxdiCwoCGs7GOf7Qxv5pM9WYkd9uA2Sw066txi4dp8f+XwM1QoqZuJPM7v/ACP/AIxTcRLEqTLQGa55ktXyp4RXDBVZDKyu4jDZSOsaol/tBuKZqcWiCTMKX+fD9o6CAVJwqlBwCdD9/fGDTKIJ0UKFvKPbPyneKm0DB38hx1gqTLcVDP5wQo1w0tw3N4bSkDukFqkh2FdQ9aFgfKF+W7cG8ecSYWYcpZRJJypT9uFzCyXKjcuFsWbSG/me6mhZi03bj4Q42jhlykErTlILAEip5cWu44wtnJqdOP7RqoWLbWxWoQbg0a8Pf3gUoqYY4KXryemnusYZFhkyQ1K2Ob5U6iD8FK/iDgeQ9iB9nzd3n7+sM5CWVW4a0Yoi8dkQJYmqFypCXvTeJ5aRbsxABe5Z6CKb2cWFLyGjuoMbkA/R4eTZxRRQSUu7lRtxtaMkMywyxu/0hLtJKaEgX4AVB6QeMSCBl4c/rCDb2LG8OA0f3wgy6MOdi4RBlqWwSl3DcrlrC0JBMKkZiN5RKuFDVuQEN5uJmnZZmISO+/LkpSSAM2Vhegel4QykUSUHQVu7JAdnqCHDc30iGTwPjIpkxfeMnKzB3Sql3cgsX3aNEs5AsQCBWoBHJ7c34tGk9KgTlTcgDXxu8TIkHKyut/AVidlCULP8/oPtHoi/LvViH6R6NZidaQbjmLQFPnNRI0Z4yJxys19Wr0iHKPDneEbHoiViGLi+tYW9pdoLMnKlTTJqwiULsogkq/8AEAnyg3FJEtKpi91CQST60GphbszDLWfzE4BKiGlo/wDqSS7c1KYFR6DSCvYr9EMnC9zIEsAvX4qkvr1Jix7aSJSBLTXIkJA/xBh6mAMOgzMTKSXKc+Y9EjOfVI8oM2ijPiEMXD5iRydVR1aGj02LLsq3bjCpmmXLKsqZQBU2pN/R/wDXFO28rMQ3B6cRccv6xYtpz+8XMUSBmWrnR8vWwHlFb2nvLUffKOmCOabFMxTt9HiNKXgoSDlJa3n6XiJKDfjDNCIKwotSwvxh2iWATC7AJItawhxlcDSnCMMQz07h1P1hfsSb3U5a1VUqkpJ1UWBNLMmGmIolz7/b7xns7scKk/mFgFRnDIRUhLZW5b2kFukLVyoS9qU5ZolzCrMpSSF0bIo5jcO29ToRziLaknIWc0dvfX5wb2xJnYuRLCXKZaB5kqPp9Yi7QIImDgoOnqKKHvhC2NQkKHPWGmzkjKdX9+ECSUVeD8GlnAu/t+MFAQ0wWnGhhthJpBr7aE+z5ZYH5cefvWGsoxmPEsWx8ZknSybpUH6WL+Bi94pYWjLX4SDSOaYVW8l9fdIvuy8VnlLL7yaHyBBrzcU4QGhgnAYkiWAoF24GEk3CqxOIEoEBJG8dcobN9vGNMHjXB1V1JNwPrFq2FslUpBWR/EmF1ObJqyfWvGA+kZDDFyyqStKU3QQkU4MBFbkSwBTy+sWjETChCjcsT5An6RWZUwZQeNr+PhEcngrAjlystqh+o401vGVLCVh9SacekRuoW8mfiw6VBJ5RvPAOU8K/Lj0iZQh/ODUfL7R6Ccv+T0+0ejWzC2oHEeo/aEWO24EMEDOs/CijtoSP0p/xHwg3b+0AgIkpIVNmqYDgHDk1G6m5PQO5gbBbMyZqOp95ahvOKMQA1LUoGYUgV5A3ekLtn4KdPWZmIUVJDZRm3AzMEJBYVd1GtExYFqowIj0pJytRtdT4jSIMSRl9IDdmSoK7NSnmTV0dKGc2dRq3Nh6wKcWJIxU9VpUpRfmNOrkQTsUZcIpbP3ilKHMABAPDQxUe1U1QwGJJtMmyED/UVqHklMWgukTk+2V3CTFKQlTmgdXB2zAWq5ryhXPUcxPP1NYb7Ol5ZQdLqUC9WbQP4CFOKFSBbjHSjlJJs4EAjoRT7WgeUGjCE0iRANuHv6Rm7MkM8KDQN6+dobyJYIt82/rCrCDr79iHkmXRj79iFKIX7VQkIL6JpWJeweLzSJ2GI3kfxUcwFJKh4X8TwjbauE3QpuT+Z+UFfhvhE/ml6kyVh34t52MF01RJWpWyqbdSpW0WS+YLlhLcgn0Z/CGvbqVlUFAUQQrwLv4kfOEfaKcpOKWtKsqkr3SD+pIA+YaLV2gmDEYNOJS+RSQkgs4XvAuw4pOvBoQr7Kak+NfnWDcIvMS9OsLcOp0p98A3vjDPCVrpT374w6EG+AffGhqOfunnDTCpceMASUtrWrv7vDTAI0gMpEMEv09tGU7YMlaf5Fulflr4j5wXKlFi14rXa+S0pWliOsFM0jonY7Z6Z04qZkymIKSob7ggEvVg9I6GYoX4LIUdnicv4pq1F+ITuD/1PnFl7S4g5BLSarLHknXzt5wHoyCDNExyKpYgNqGrFWW5YUprw6DhFi2aWA6NS0IVSFSQUkhSgaNq9ulxQxHL4LYzAU5ZrVDehjTD4ndCTvXy8WB5xlSClhY6/JvnEczdqnxHN3pEShk4U8R78Y9E/djj6CPQQFO2VgN4zFDfXVaiXyirS08khrXOY6w+Wl6e/H1gReHClIOZSQKhILAl3rrpaClioHL2f3jN2ZIgmdf6Qqx8xRYJSVF2ADa2uRy84azQW5fL39YCwqs+KkIYkd4HZmIFa+9IWrYRvtpJw0lKASMiQDzNz5kmKvjdnqxWHVJcZlLC5eg7xICsp5KSVJewLRYe1M8laUGuZWumt4RbOWCVgqbME92a1Wk68HBKQfUReO22iMvTKbMnFsvB0qcfqFCGPAhvCF0xDgPRz79Ivfa7Y35iUcZIH8VAeegfrQBWYP8AGAK8QnUitIE0KZqgsQ58IunZzuLjoiWliw1jZcurCvKprx5xrJVvDg/JtTr0eJwk10bwJtodIJkHYAUEO8Eiiugb6/SE+ykZjDsS8oA+kKux/BJj1DuwAKuSol7Wb6xD2d/gzpM4gt3n6WBIsb0so+sb4aQuesS5KFTFX3bNxJNAOpEOtu7DOHkVIKyz5XIFRalfrC8qlYJw5RZzHtBhynFT0Ef3sxiOAWr1AEHdjdrJkLVInJzSJyghYNQCohOYjUMPrB3aLD/x5lQog7yuJYZuYZT0qxpFexMkZJhqN5IfwUS0ZPdA8WWKf2DmLE1eDzKSk55coh1KSDkWkK1WCQQnUE1cQqkYcpUpKviSWIDGoLHyII8IunZzaiQAFoyrMvdUCk5rLZRNicqa2odYs2O7LYWenPl7tpypxTLKEiaVhL5lFLgOnqM0NaG42c2wgNXhphzC4YRcmaqXMQpCwapVc3rwUH/UHBhlKVY86t6fWMwodYXFEpABuIrPbzFHumuXYAXY6c4e4YbrtatIT4PYS9oY2XLS+VCgpRYtQhWV7CjnizXeAgyO09iNlnCYDDSFneRKGfko7yh0BJHhEWPTmUqYFHTWjNBHaHaGRISLrVcEUSGc14284gJCklLUI4Ec4L2ZG2xwCa1r4Qu7hbqzEFWYueNTVoNwU7KQKCjwj29tZMqYsFykKIpxJA8W+sSmrSKRdBeIBGUmos40OkQSpgJs6RqLXvTS9ekIv7fmTJagEKUoLCDopNQ4V/iAOl4cIS5L6FwwZ9K8TV+sTlGuxlKxmlBb4m5PGIVqMtzvK8M0ZhRgWUpuFLdekbzlg/LR34DUPeI8rWfxjQzCX0/rXSAE0xBYelyfpEvY2R3mJUtqS0li36lbvSgz25QDi1i7lwBwLHw+sP8AsnMTKwxWXBWpRJu7HKKcKHzMNBfLYsnorvafEg4itCAXbp6XgROHzoNGRV2Aqzelm6GCJspMyfMOanHqaiAdrbYAmKkABKEywQRqCpiDzGX/AHR0YtK/ZCY22HtFQyzXc5ildbm5J0BUGWA9yWACYqHbjYQws9M+WB+VnndAtLWzlHIGpHJxpGP7VnISpMnezTEqykAZrjK9SAoEjg4Bo0dEw+ATisNMwk/MnMnUMpCnzP8A50Kr4EWgy+MhU+caOOSh8zen1tpE034UgmvyAoK9IxjsIrDLVJm0moUUqaljQgn9JDEciIm2ds+ZiJglyZalrUKBPi5JJZCQwqaeMMKg/AyQhAUpw9oseyNgYjHsUAS5VjOWKH/IP1now5xZuz3YOVJlpVjCmasMcg+AFrEP/FrqWB4RZsRjCoBMsMALWAGjn9IhXNLodRfkE2XgJGz5PdSRmJLrWoupauKiBU2ZIoIUbbnplgzJpBIDy0G6jo40Y34dWjGJ2wEz0yJZSucb0fJSlP06uDXnFV2liDOmqUpVt0U0D0HLlE5NLv8AQU+Wo/sRTZRUCpVVkkqPUuYD/sgzJS1JmpBzi7jKQDQ687NUXiwT5VDSg5CvAxXcVIeTOVUtNA/2iBCVsM40tDzZ+Czy5SyUKBAQsoLoC0gAseVDyrwi27E2iuS6JgKkjXVJ58o5z2R29Mwg3UiYFqDJWtWRKkknMEMRmLs/LWLxsjtZKmhScQju1OnIUJUvdoKm7hxTgFGK8bFToYbZXKngSppIlKU8ueA4lliGJPws5JehEVnDdn8WU5u5cWdK0OrgQHqDfjW0H7c7QS5EpSkZyKgbt+BCnDhQcVTV6tFs7KY4Yl575paUpyDQApd+VqxnpBW2UDGKVKfvELQ384UPmA8Wb8LsF3YE0lgqWVLbLWZNKSlJIJzZUJQAeKjFpxmyZM+ZnW6lZAhQUCpJSNQk0I32cWfSCsDs+XhxklJRLRlBIQnKKAVIc6Bh05QG6DVg+18DMdU0hw7ZWsgW1c1J8Y2weICpYqC3D94we0mEmS1f9QgoCS+VRNruoX6CF+GRlSpSPgLEOLjj5NDAD5Kg9n5P9oX7TlPOWRWoIpYskmCsConXyEQ46k5dWqPpb3xiOTopDsHny0ko1L5idSQGr8o8JJfUjgCARS4eh6GN8hNSXPP5DxpGUFJZQrmZqt7Ir5RKylEEmSsJAyigA970eidawCQCPMR6MYVqmc30Aajit/pA5owcmtSbteha0SkhiH6+XKmkAz55CkpCkpJc5TUlgSQOHXoNYAQfHSUh1Bq1UwL0Bp6/PjFrwsjLhJIb+7B6vvfWKhtKY4LcOl4vx/7aEtZIHoKQ2PdiS0UHF4YomDShUl9dDye1Iqsz+J3k3+YhI13Uu3mc3kIvnajDpXKO8xq1SNOXDjHPZuIElBAHwJqDcEWcRXFrRPJ+AvbBRJlJSkjMKr4g3CeIYM/SLz2f2wjEI/NSkCWAtSVIFchBDEtROcF9HL0JJMciRLWmS53lKdRep3qt8vOLP2fxi5AThJYzKmkmYDZK8rpCR+peUNVrjrFJvRKD+Rau1vZyXtLFS5iFiUlEtsRMYFku8tIGq/iAfSugBsWyZ+GwaO4wkrLzJJUs8VGqlGutOkRYvZS8NhkoBM05gpaEpSkzFEV3qqzaDkGaKHie3s4nu8NJTICFkFQOYqAdJBBSybauXArE1yY8pRj42dNVPUarJBZwn9ZDE10QKGpLjlFc2ltmbMJly2RLClDcLlQDpfNq/HkGhNgdqz1oVLWsELOZRSlKc1yxKQHAe3nE2KVlQw+JdBxZqn1+UFtQVrsyi8n2/QT2J2YBPVPvVa+bVb0aIcDhnSXFbmLJgsP3GzpizRUwZQ72NPk8A4OW4JFtKGObwdCEs7DM/oOEJcJJzfmk1FEq8ipJ83HlFwxUrdPtoS7Hl/8AVzEsCFSlOOLFDV0ufOKY3sSa0U3YwzS1tQomEHTgfrFg2fK3lcmhUuR3GJmJsFi3MVbyfyhlMOSY3SvhF4y2RrQx2vhXlVoCHJJ8eFIF/D3GYjDzJmFmomJkrSuegFwtpaVFWVJYlJoWLVSGvB2Kx2WWk0UU5CAreBU4IBTqHYQ07J7OmzMVNnYjKZ/5dSFZQAEZgRlFS5pUualTUgyZkt6LBidrCT+WDlUuaErExLqSEggE5iXAIWk1JYO5DNDzEYuWZRzAHPup1zFmboK8mB4wu7JYdKcLLTNAIlISQVj4U5WILh6KQrwyxUsDiVTp86aokBSzkFWSkHKGGjJAhUOz0nAkS1ywpSSEqSkpUpLMCA2U0Yt7EG7DxKlyc+Z2YHUkni+sVzBLWvMFFlS5q0ubtmNelIf7A2YqXLczAoKcpNLaHiaERpP0Feix7OnuHA8TA20ie/miwdhroONiKVg7ZOEAAFT6QHi1gzlqFnv0p5ROf1Q0OyXCp3SCanj7pWNUJylQ50r/ADX9XjVABNrWjyDVQpQ3exG8x96RIoTKQ/DzEejKVqb4D5xiCArCZqV3q79OB+1aiPTaCmjNyYinSkbfltbV+HQGulWPlpEc0lqwrMhXiUiqQ4DOlrsXAHUMQfDjHRAnNLSoapB9BHPsSputWFeDqAbiA45p5xbuyOOE3DZLKlU5EF1Dwq3UHlD43TFkDbWlvLUk2PEevWOedrhMUJSZiU5UqG+zKUkVAVSoLNWOn7RRQuPn84pG3MLLmLSJmYJNAXsWYF/d4e0nsRpvooe1MeEhWr1Y89KacotX4Z4ITcRMmL3lsE1pvzDVhoyQodBFL27hh35loWlaJe9nZneqQef7xdfwmnj8ylB/SlcxXNVEoI6JUseJMVyfKJGC4yo6h2h2hLlqSqasIQlQJUbC5qfA/KOVjCJmTcRiGy99NUtIIDZSrdDAMKEeJh92jxJ2gsy0j+DLmB15nzqALhv5Uk3rURLI2dMKXADB7ACzG9WOml40F5KTTZpszC7mZQL3FfC/O/jGMHJVNXmAo7J58flBZZCKvRLAEMSbetIsPZbBplpM6YwSgP8A0iWVcnSKQ0jHamYwkYcUbeI4Uyh/90ByJOVNHLXLwPMxSp0xc1dHPkGYBz0aGMkukkWNQPJ/WIt2yi0KcaGScxZgTmcUFXPClPKFGxpmTGSnpmdNblwTUCzkDziwYuU4J4dPWnKKzi15FJWGOUgjjQwU62CSsk/ETZFpst3FRS0VfD44zAJhDKCcqhwUKfYx1ra+C76QGIJIduTUIjkCMIZU+Ygi7EVexL2/zDyjp1dnO7Lh2JwKlHvZg3UFpQoylkbyi/8ALQA8Vcou3ZvClK5yjY5R/wC33EczwPaDFy0hMhYyoKiEKQFJNyczh8tSbiL/ANlO0q5khUyfIRLdeSXkUod6sJzUCvg1AqbiGlB3ZoyXRv2hxqKYZCwnKQZoAajOgO1RvPfTrFbw4EqfMQQcqhmR0UVLNf8AMVDwis9n8cubi8ScQ4mGaVFi4D1AHIApAEWqZLWcQjKm6Cne5Kza8lHyMNpIG2BS0oGLmEpUoLQhQDKyqX8O8RpuuRrFsTJqkWOUCluTfaAsBMKCoFb75cJJOgp4EQ52FhitYKtKk+sQm9lV0MJwVKkkpO8rdTyJ18vnCPDkMymSRcfbqBDLaON7yY4LoFE+GvifQCAylnVrpS5r7aJzlb0PBUjUBQGj/e7wVJDBgPfF/do0louTcAuBUDVutY3SfQjXnAQzIzKHAR6JzO5p9YzBAV+YWLPUs49ASL8Q9oGmJLAlrB6cucFoIIca2I+8D4hXGFMLJigSAOZpoR9YGkTpklWZCspcnXK3BQsU38Gg1WHZWZtG6/0ct+wgbFJbmYV/gxdNnY1GJlBYoT8SeCtQ3u4hZ2h2VmSQALVSQGIiuYDGqwyir+7Ud8fJSefzfpFwwGIQpGdax3ZG6DQm/jyisZctMRqjlM7YUuWspU8sFTgjXwN+kSYDDLwM2ZOyTlvKWETBJWEhRYpKlWSGHOpjqeHnlVcPI3X/AO4rKNW3SoitxfSGUvaM5AOZKgGuUuP9SCR75xRXVMWl2jmWwZw7mUmWpBCUAMVBJB1INHdxTkIuAxwCU5QSpGiXUbNUAF4i2CcKUT58rDykTJc0omEJzbxCVJKXDJBChQAVfjDUdpEJSCoVajC/gLwvXkopOhLg9nTp63MtaUg0zJUHPNwGhptnEtLTIQxCazCmoewSCzFtebCE+0u0WIxDoDy5SgUnKXWX4kClM1ARa8F7PkpSnuxZKMpD1oxd/D1iba6Rt+SLBSAkBK1FXMs/UkBr8hoIPRMISOl2bjp5RNIygkECzs3TXxjWYMpDAZSCSczEMzMNXJq5o2sBIYEnHlVtfKEOOwiTUJclnryAevyiyzUgjRwbE25dGhZjcoB+bOPLhW8BmB+ym1CD3EzdylpalEMtN2pUFNunQwJ+Imw1JbFyklWUjvUpDkJNMzC44sKUNjAm0MGVBjVi4IcWLjW4pDLZXaclKZc1QzfpW99KHQ8rGKwmnpkZx8iPY4RNTuGqgGY8eHvSL/K2cjKmWkAoljKk3BJYrU+pJ9AIq07CJRM7/D5JU3MXBfuluCMzAfwl1d00d3D1hjgpmMloCcgy6BKZijTT4bWreLVP/TQlBdlS2rg1Stpkyhm7yUC1BYlJJNhYVh1jMJOIS6kguCClTkHVwRweBcb2QxmIxBnfxEHLlGWUoMLkbxcuYs+y+zJlOubNs36GbSgsNamBJT40BSjZPs7ZwJCZaQSB8RuTqonQQ12isSUdwgutXxqFGB0HUekbfnEYdBEoErVZyCTwNKAatrCvDhRJKgVKUxJ5tX5RCWlS7KRV7YQJenGp99I2lKuTQILDVzanmI8pTC4ettKn0pEU9YSAn9qv8neEKG6sQTXk5+0YBYM9C9GL6j7iBpX8QkOwoH5FyDzFDBLZkpIrUOLFxUE8LesMgE/5kigSG0qmPRAZco3Qg88iY9BMLip2FvSsRzB5nWJsjsX+3ukYUln9IUwDNIAPGAcSQKkVpe/L6QyxC/lC/EybO/R6Etrx8YAADF2b3/SLF2f2LmRLVO+EJDJNKB9OdSXP3iu4ihAIPu7PeLDLzYnLmO4QN0W1vDQ0xZbLPh9k4VajMCZCphNFTGmeCQTQDgGHKCMXhTLDzEJyA/HL3cugcBqfeE+F2cAAKdCn9omVilYbfJeVZaNGL1Dx0N62T4ld21PVLVipaaLnrllO857tMtI7xwHBKsyQD/Jdqwp2ThFDMFAgmu9Ulnq/TnpE+K7IS504YtU2eVKIG6CpKcoYJARJXb/ERWLhhNky5ckSyq5rmzZzqS1GPMpYAViLhy3YydFYQioB1d6P5nhWG8iYkByWLO+rDT10eFiGckddeo+XrDCVMVYsz+v0/rElosbmYQ5rXrYQPiGU6SA6qV0B3gR6Hwg7M7AsLakjifWIJc0qmLOUgJoDTeJDuG8qwQEUpG/MJJckUJDDoNA2nKNpmHuxv8Q8KxJcElmNwddPF3iMJeml/oPACC2ahdPw9GagOn042HnFa2vh9UOlQLpUBUHT7xcFJfrCPa+Gd7nkA/Hj5wEBm+w+0isUvKVFC5ad7IQy3ICv0uC7PrUVi/bHGUDLQE66k18THPezgkYYTZ81SXZgk0OYEKcNdJcP0g3AdvJai6pc1JcOtBSQ2uUFi3KrtrHVjhKf12c2TLDH93Ra9rdqpmHmlH5ZSk6TDMSAri1NOF422Z2yGIUZX5daJpSSgKKClTNR6cXZtDEitv4VaT/GlZS+6tQYl2GYVZ2vEeyMVg0zSJYyTsmZQQ6kpB/lV8NaW5R0tR4O4tP2cieT+1cZxcX48ixCiokkbzvQNU8hBkosR61gRnICSb3apF69frE4NDo4Lt4u3zjyz1jcKzP10pG2IRmSWvS3J/fhEKFbynOo8vdfGDMNNFQp6GhAsR93hjAEwOc6dWPh+0SyzR7uPAnV4wuXlLVIa1mNBx9vGyJhDFNDTpy8njGNc713o9GSXuz9P2jMawAeZ9PtEc1fCGCthYg1yH/Ui3nG8vYE66kVPNH/AChuD9C8kJFhxr+0BYkPxFaa6M76a34RZpuwpx/u/wDcn/lAk7sziCRuFn/mRbo/F43F+jOSK2ZIcvXlwiwbHWFSwkFlChFiwsRyjcdmJwtK1f4kf8owvsxiLiXUa5kf8oXi/RrQRMQtPwrUK8fu8AdqtpJEnKc2ZRujI4Aq5CqXADfaDf7BxeX9T8M6fnmgQ9ksQob0t+LrSfrwpBSkkZtFd2btTJ/8dGJzm6MqWUAA5KXCGNfidsvSLTgZqcR/3ETMOsjMqQd0EWzJAFWN72paBj2QnlT92zApO+lik3be5C+jxJhuyU+WsKRLZmYhaQeevQvx6OWqXVCUu7JtpbLTKZSFBSVEU1Aq6v8AELUFYzKkDMN4ltWa+jPfnpB8vYk4l1IYkuwKGFXpVuNoIGxZoZkuANSk/WF4P0OpL2AKQC5I6HlcwLKSQCQxc7wNrA7p96w5GyJoS2TWtU19fCIl7FnFkhDJAvmTU9H9tB4P0bkgGYlJyguktQPfkAYgUkCrVNGGl6nyhtP2POUUfwwclQSUljalafuYgVsSemqZYJJTmdabC5FS55UgcH6DyQrUTrrw+fSAcbJ4mpAcFzxIp4+2iwK2HPAJyGlg8sn1IDxFJ2TiFu8kpagdUtiOLBR1rG4P0DkikYlDhQysRZ2rT0HOA8NsxQdeTdBDhIuS9XagpfWOhTuy0w/3b+KR6PSNJfZrEJO6kgDgtIflQ2EXwZJYpWkc38nBHPDi2UhCmS/cpL8So/IcrQ92EguVmV3bpyNUAhwSpjXjD9OwcRmdSS3+dH3idOxJ7gFFAKHMn7x0Zf5k5xcUuzlwf8+GKalfQHhTUczx/a/KJik5T8/MtB8rY84fo5UUnzv6c4I/sqZXdveqfvHBwfo9XkhBNmjMkioUHBZ7FvL94J7wHVq8fGny84O/sWYAQEUBcB061s9LmIP7FnCgR4umtCOPONxl6ByXsHnzyqpYAeBo5rx06xH3gPKnTiPfSDxsedYopb4k/eNU7GnZWyWtvI141rG4s3JAPen/ABf6YxBh2LiP5T/qT949B4s3JH//2Q==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Segmento de Clientes</a:t>
            </a:r>
          </a:p>
        </p:txBody>
      </p:sp>
      <p:pic>
        <p:nvPicPr>
          <p:cNvPr id="344" name="Shape 344" descr="http://www.mujerpublimetro.cl/prontus_revistamujeres/site/artic/20140609/imag/foto_000000012014060912155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016" y="1486741"/>
            <a:ext cx="3818098" cy="2946187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345" name="Shape 345"/>
          <p:cNvSpPr/>
          <p:nvPr/>
        </p:nvSpPr>
        <p:spPr>
          <a:xfrm>
            <a:off x="590016" y="4739660"/>
            <a:ext cx="3108526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B2C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Usuario</a:t>
            </a: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? ¿</a:t>
            </a:r>
            <a:r>
              <a:rPr lang="en-US" sz="24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Cliente</a:t>
            </a: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346" name="Shape 346"/>
          <p:cNvSpPr/>
          <p:nvPr/>
        </p:nvSpPr>
        <p:spPr>
          <a:xfrm>
            <a:off x="5117910" y="4869160"/>
            <a:ext cx="3616655" cy="230832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B2B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Centros</a:t>
            </a: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poder</a:t>
            </a: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Toma</a:t>
            </a: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decisiones</a:t>
            </a: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PUV?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Saboteadores</a:t>
            </a:r>
            <a:r>
              <a:rPr lang="en-US" sz="2400" b="1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Shape 347"/>
          <p:cNvGrpSpPr/>
          <p:nvPr/>
        </p:nvGrpSpPr>
        <p:grpSpPr>
          <a:xfrm>
            <a:off x="4435762" y="1556792"/>
            <a:ext cx="4421634" cy="3353213"/>
            <a:chOff x="5437687" y="2842408"/>
            <a:chExt cx="2614306" cy="1872704"/>
          </a:xfrm>
        </p:grpSpPr>
        <p:pic>
          <p:nvPicPr>
            <p:cNvPr id="348" name="Shape 348" descr="https://fondoempleadosbavaria.files.wordpress.com/2010/11/organigrama.jpg"/>
            <p:cNvPicPr preferRelativeResize="0"/>
            <p:nvPr/>
          </p:nvPicPr>
          <p:blipFill rotWithShape="1">
            <a:blip r:embed="rId4">
              <a:alphaModFix/>
            </a:blip>
            <a:srcRect t="46886" r="22670" b="-1"/>
            <a:stretch/>
          </p:blipFill>
          <p:spPr>
            <a:xfrm>
              <a:off x="5437687" y="2842408"/>
              <a:ext cx="2614306" cy="18727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Shape 349"/>
            <p:cNvSpPr/>
            <p:nvPr/>
          </p:nvSpPr>
          <p:spPr>
            <a:xfrm>
              <a:off x="6309185" y="2905243"/>
              <a:ext cx="818865" cy="424810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</a:p>
        </p:txBody>
      </p:sp>
      <p:sp>
        <p:nvSpPr>
          <p:cNvPr id="355" name="Shape 355"/>
          <p:cNvSpPr/>
          <p:nvPr/>
        </p:nvSpPr>
        <p:spPr>
          <a:xfrm>
            <a:off x="136479" y="1898584"/>
            <a:ext cx="5076966" cy="59229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457200" marR="0" lvl="0" indent="-406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Descubrir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cuáles</a:t>
            </a:r>
            <a:r>
              <a:rPr lang="en-US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principales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segmento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torno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24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-406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endParaRPr lang="en-US"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n-US" sz="24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Identificar</a:t>
            </a:r>
            <a:r>
              <a:rPr lang="en-US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3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importantes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según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priorización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4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lang="en-US"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endParaRPr lang="en-US"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arenR"/>
            </a:pPr>
            <a:r>
              <a:rPr lang="en-US" sz="24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Identificar</a:t>
            </a:r>
            <a:r>
              <a:rPr lang="en-US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resuelven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ese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hoy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día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(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alternativas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457200" marR="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endParaRPr sz="28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56" name="Shape 356" descr="http://elaltavoz.mx/wp-content/themes/felici/timthumb.php?src=http%3A%2F%2Felaltavoz.mx%2Fwp-content%2Fuploads%2F2013%2F04%2Frabia-1.jpg&amp;h=309&amp;w=640&amp;zc=1"/>
          <p:cNvPicPr preferRelativeResize="0"/>
          <p:nvPr/>
        </p:nvPicPr>
        <p:blipFill rotWithShape="1">
          <a:blip r:embed="rId3">
            <a:alphaModFix/>
          </a:blip>
          <a:srcRect l="11418" t="-927" r="6730" b="926"/>
          <a:stretch/>
        </p:blipFill>
        <p:spPr>
          <a:xfrm>
            <a:off x="5356957" y="1978925"/>
            <a:ext cx="3616084" cy="2934269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CL" sz="32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 lang="es-CL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291106" y="2810733"/>
            <a:ext cx="4581145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sección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debe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describir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producto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servicio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concreto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que se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desarrollar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debe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distinguir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solución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3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vayan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solucionar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directamente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problemáticas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identificadas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debe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con un </a:t>
            </a:r>
            <a:r>
              <a:rPr lang="en-US" sz="2400" b="1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Producto</a:t>
            </a: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Mínimo</a:t>
            </a:r>
            <a:r>
              <a:rPr lang="en-US" sz="24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Viable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!!!</a:t>
            </a: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0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63" name="Shape 363" descr="http://www.muycomputerpro.com/wp-content/uploads/2012/08/solucion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7950" y="2456597"/>
            <a:ext cx="3712957" cy="2784718"/>
          </a:xfrm>
          <a:prstGeom prst="roundRect">
            <a:avLst>
              <a:gd name="adj" fmla="val 4077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Producto Mínimo Viable</a:t>
            </a:r>
          </a:p>
        </p:txBody>
      </p:sp>
      <p:sp>
        <p:nvSpPr>
          <p:cNvPr id="369" name="Shape 369"/>
          <p:cNvSpPr/>
          <p:nvPr/>
        </p:nvSpPr>
        <p:spPr>
          <a:xfrm>
            <a:off x="291106" y="2810733"/>
            <a:ext cx="5076966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0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370" name="Shape 370"/>
          <p:cNvSpPr/>
          <p:nvPr/>
        </p:nvSpPr>
        <p:spPr>
          <a:xfrm>
            <a:off x="291106" y="0"/>
            <a:ext cx="8126008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versión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nuevo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producto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permite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 un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equipo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recolectar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máxima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validado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menor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costo</a:t>
            </a:r>
            <a:endParaRPr lang="en-US"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b="1177"/>
          <a:stretch/>
        </p:blipFill>
        <p:spPr bwMode="auto">
          <a:xfrm>
            <a:off x="1403648" y="2752897"/>
            <a:ext cx="6264696" cy="4333014"/>
          </a:xfrm>
          <a:prstGeom prst="snip2DiagRect">
            <a:avLst>
              <a:gd name="adj1" fmla="val 0"/>
              <a:gd name="adj2" fmla="val 341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coraz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638" y="4827018"/>
            <a:ext cx="135531" cy="1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para coraz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42" y="4733591"/>
            <a:ext cx="135531" cy="1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n para coraz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06" y="4708869"/>
            <a:ext cx="135531" cy="1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para coraz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4568060"/>
            <a:ext cx="135531" cy="1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n para coraz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48" y="4547571"/>
            <a:ext cx="135531" cy="1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3" t="47352" r="15554" b="42794"/>
          <a:stretch/>
        </p:blipFill>
        <p:spPr bwMode="auto">
          <a:xfrm>
            <a:off x="6153924" y="3148741"/>
            <a:ext cx="432049" cy="43204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Propuesta única de Valor</a:t>
            </a:r>
          </a:p>
        </p:txBody>
      </p:sp>
      <p:sp>
        <p:nvSpPr>
          <p:cNvPr id="377" name="Shape 377"/>
          <p:cNvSpPr/>
          <p:nvPr/>
        </p:nvSpPr>
        <p:spPr>
          <a:xfrm>
            <a:off x="136479" y="2718976"/>
            <a:ext cx="5076966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s-CL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Identifica  los </a:t>
            </a:r>
            <a:r>
              <a:rPr lang="es-CL" sz="2400" b="1" i="0" u="none" strike="noStrike" cap="none" dirty="0" smtClean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beneficios</a:t>
            </a:r>
            <a:r>
              <a:rPr lang="es-CL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que le estás entregando </a:t>
            </a:r>
            <a:r>
              <a:rPr lang="es-CL" sz="2400" b="1" i="0" u="none" strike="noStrike" cap="none" dirty="0" smtClean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a tus cliente</a:t>
            </a:r>
            <a:r>
              <a:rPr lang="es-CL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¿cómo satisface las necesidades? </a:t>
            </a: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lang="es-CL" sz="24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s-CL" sz="24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ej</a:t>
            </a:r>
            <a:r>
              <a:rPr lang="es-CL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 disminución de costo, disminución del tiempo, más comodidad, más seguridad,  etc.( sencilla, clara y fácil de entender)</a:t>
            </a: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lang="es-CL" sz="2400" b="0" i="0" u="none" strike="noStrike" cap="none" dirty="0" smtClean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lang="es-CL" sz="2400" b="0" i="0" u="none" strike="noStrike" cap="none" dirty="0" smtClean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lang="es-CL" sz="2400" b="0" i="0" u="none" strike="noStrike" cap="none" dirty="0" smtClean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s-CL" sz="108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endParaRPr lang="es-CL" sz="108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378" name="Shape 378" descr="http://ingresototal.com/blog/wp-content/uploads/2010/07/solucionar-problema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1032" y="1630334"/>
            <a:ext cx="3286124" cy="438150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Propuesta única de Valor</a:t>
            </a:r>
          </a:p>
        </p:txBody>
      </p:sp>
      <p:pic>
        <p:nvPicPr>
          <p:cNvPr id="384" name="Shape 384" descr="http://advenio.es/wp-content/uploads/2010/11/Propuestadevalor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680" y="1651038"/>
            <a:ext cx="5544616" cy="5204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Canales</a:t>
            </a:r>
          </a:p>
        </p:txBody>
      </p:sp>
      <p:sp>
        <p:nvSpPr>
          <p:cNvPr id="390" name="Shape 390"/>
          <p:cNvSpPr/>
          <p:nvPr/>
        </p:nvSpPr>
        <p:spPr>
          <a:xfrm>
            <a:off x="261002" y="2204865"/>
            <a:ext cx="5076966" cy="129614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2400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regunta</a:t>
            </a:r>
            <a:r>
              <a:rPr lang="en-US" sz="240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aquí</a:t>
            </a:r>
            <a:r>
              <a:rPr lang="en-US" sz="240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240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¿</a:t>
            </a:r>
            <a:r>
              <a:rPr lang="en-US" sz="240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240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vas a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hacer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llegar</a:t>
            </a:r>
            <a:r>
              <a:rPr lang="en-US" sz="240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tu</a:t>
            </a:r>
            <a:r>
              <a:rPr lang="en-US" sz="240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solución</a:t>
            </a:r>
            <a:r>
              <a:rPr lang="en-US" sz="240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40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segmentos</a:t>
            </a:r>
            <a:r>
              <a:rPr lang="en-US" sz="240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sz="240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40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40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que vas a </a:t>
            </a:r>
            <a:r>
              <a:rPr lang="en-US" sz="240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trabajar</a:t>
            </a:r>
            <a:r>
              <a:rPr lang="en-US" sz="240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sz="10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Shape 391" descr="http://img01.lavanguardia.com/2013/01/11/Logos-de-Facebook-y-Twitter_54361804842_54028874188_960_63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948" y="3872883"/>
            <a:ext cx="3370998" cy="224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 descr="http://altonivel.impresionesaerea.netdna-cdn.com/images/Estructura_V2/Negocios/Economia/ventadirect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3169" y="1826334"/>
            <a:ext cx="2642216" cy="178528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91106" y="4005064"/>
            <a:ext cx="28893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" lvl="0" algn="just">
              <a:lnSpc>
                <a:spcPct val="200000"/>
              </a:lnSpc>
              <a:buClr>
                <a:srgbClr val="7F7F7F"/>
              </a:buClr>
              <a:buSzPct val="25000"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Canales de </a:t>
            </a:r>
            <a:r>
              <a:rPr lang="en-US" sz="1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comercialización</a:t>
            </a:r>
            <a:endParaRPr lang="en-US" sz="1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lvl="0" algn="just">
              <a:lnSpc>
                <a:spcPct val="200000"/>
              </a:lnSpc>
              <a:buClr>
                <a:srgbClr val="7F7F7F"/>
              </a:buClr>
              <a:buSzPct val="25000"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Canales de </a:t>
            </a:r>
            <a:r>
              <a:rPr lang="en-US" sz="1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difusión</a:t>
            </a:r>
            <a:endParaRPr lang="en-US" sz="1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lvl="0" algn="just">
              <a:lnSpc>
                <a:spcPct val="200000"/>
              </a:lnSpc>
              <a:buClr>
                <a:srgbClr val="7F7F7F"/>
              </a:buClr>
              <a:buSzPct val="25000"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Canales de </a:t>
            </a:r>
            <a:r>
              <a:rPr lang="en-US" sz="1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distribución</a:t>
            </a:r>
            <a:endParaRPr lang="en-US" sz="1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lvl="0" algn="just">
              <a:lnSpc>
                <a:spcPct val="200000"/>
              </a:lnSpc>
              <a:buClr>
                <a:srgbClr val="7F7F7F"/>
              </a:buClr>
              <a:buSzPct val="25000"/>
            </a:pPr>
            <a:r>
              <a:rPr lang="en-US" sz="1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Experiencia</a:t>
            </a: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compra</a:t>
            </a:r>
            <a:endParaRPr lang="en-US" sz="1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44"/>
          <p:cNvSpPr/>
          <p:nvPr/>
        </p:nvSpPr>
        <p:spPr>
          <a:xfrm>
            <a:off x="4051167" y="4307017"/>
            <a:ext cx="209402" cy="277503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50"/>
          <p:cNvSpPr/>
          <p:nvPr/>
        </p:nvSpPr>
        <p:spPr>
          <a:xfrm>
            <a:off x="3588645" y="4292968"/>
            <a:ext cx="320928" cy="280054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665"/>
          <p:cNvSpPr/>
          <p:nvPr/>
        </p:nvSpPr>
        <p:spPr>
          <a:xfrm>
            <a:off x="3425710" y="5891158"/>
            <a:ext cx="291133" cy="261338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" name="Shape 674"/>
          <p:cNvGrpSpPr/>
          <p:nvPr/>
        </p:nvGrpSpPr>
        <p:grpSpPr>
          <a:xfrm>
            <a:off x="2777642" y="4845624"/>
            <a:ext cx="325174" cy="219625"/>
            <a:chOff x="564675" y="1700625"/>
            <a:chExt cx="465200" cy="314200"/>
          </a:xfrm>
        </p:grpSpPr>
        <p:sp>
          <p:nvSpPr>
            <p:cNvPr id="11" name="Shape 675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67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67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" name="Shape 759"/>
          <p:cNvGrpSpPr/>
          <p:nvPr/>
        </p:nvGrpSpPr>
        <p:grpSpPr>
          <a:xfrm>
            <a:off x="2344941" y="4801177"/>
            <a:ext cx="287725" cy="270705"/>
            <a:chOff x="5972700" y="2330200"/>
            <a:chExt cx="411625" cy="387275"/>
          </a:xfrm>
        </p:grpSpPr>
        <p:sp>
          <p:nvSpPr>
            <p:cNvPr id="15" name="Shape 76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6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" name="Shape 773"/>
          <p:cNvGrpSpPr/>
          <p:nvPr/>
        </p:nvGrpSpPr>
        <p:grpSpPr>
          <a:xfrm>
            <a:off x="3146682" y="4292968"/>
            <a:ext cx="322623" cy="305602"/>
            <a:chOff x="2583100" y="2973775"/>
            <a:chExt cx="461550" cy="437200"/>
          </a:xfrm>
        </p:grpSpPr>
        <p:sp>
          <p:nvSpPr>
            <p:cNvPr id="18" name="Shape 77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7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" name="Shape 780"/>
          <p:cNvGrpSpPr/>
          <p:nvPr/>
        </p:nvGrpSpPr>
        <p:grpSpPr>
          <a:xfrm>
            <a:off x="3184148" y="4824801"/>
            <a:ext cx="285157" cy="291133"/>
            <a:chOff x="3951850" y="2985350"/>
            <a:chExt cx="407950" cy="416500"/>
          </a:xfrm>
        </p:grpSpPr>
        <p:sp>
          <p:nvSpPr>
            <p:cNvPr id="21" name="Shape 78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78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78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78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" name="Shape 789"/>
          <p:cNvSpPr/>
          <p:nvPr/>
        </p:nvSpPr>
        <p:spPr>
          <a:xfrm>
            <a:off x="2687121" y="5829017"/>
            <a:ext cx="224728" cy="323479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6" name="Shape 797"/>
          <p:cNvGrpSpPr/>
          <p:nvPr/>
        </p:nvGrpSpPr>
        <p:grpSpPr>
          <a:xfrm>
            <a:off x="2676759" y="5403854"/>
            <a:ext cx="305602" cy="238778"/>
            <a:chOff x="1923075" y="3694075"/>
            <a:chExt cx="437200" cy="341600"/>
          </a:xfrm>
        </p:grpSpPr>
        <p:sp>
          <p:nvSpPr>
            <p:cNvPr id="27" name="Shape 79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9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80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80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80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803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0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05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0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" name="Shape 860"/>
          <p:cNvGrpSpPr/>
          <p:nvPr/>
        </p:nvGrpSpPr>
        <p:grpSpPr>
          <a:xfrm>
            <a:off x="3092212" y="5399608"/>
            <a:ext cx="294523" cy="294523"/>
            <a:chOff x="5964175" y="4329750"/>
            <a:chExt cx="421350" cy="421350"/>
          </a:xfrm>
        </p:grpSpPr>
        <p:sp>
          <p:nvSpPr>
            <p:cNvPr id="37" name="Shape 86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6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643"/>
          <p:cNvSpPr/>
          <p:nvPr/>
        </p:nvSpPr>
        <p:spPr>
          <a:xfrm>
            <a:off x="3035789" y="5882219"/>
            <a:ext cx="242605" cy="279215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0" name="Shape 1015"/>
          <p:cNvGrpSpPr/>
          <p:nvPr/>
        </p:nvGrpSpPr>
        <p:grpSpPr>
          <a:xfrm>
            <a:off x="3524898" y="5374916"/>
            <a:ext cx="285157" cy="319215"/>
            <a:chOff x="6643075" y="4309650"/>
            <a:chExt cx="407950" cy="456675"/>
          </a:xfrm>
        </p:grpSpPr>
        <p:sp>
          <p:nvSpPr>
            <p:cNvPr id="41" name="Shape 1016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101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101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101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102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102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102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1023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1024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Fondos Disponibles Abril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" y="2132856"/>
            <a:ext cx="9252520" cy="44201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570" r="2317"/>
          <a:stretch/>
        </p:blipFill>
        <p:spPr>
          <a:xfrm>
            <a:off x="-5827" y="1772816"/>
            <a:ext cx="9108503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5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Ingresos</a:t>
            </a:r>
          </a:p>
        </p:txBody>
      </p:sp>
      <p:sp>
        <p:nvSpPr>
          <p:cNvPr id="398" name="Shape 398"/>
          <p:cNvSpPr/>
          <p:nvPr/>
        </p:nvSpPr>
        <p:spPr>
          <a:xfrm>
            <a:off x="291106" y="1258666"/>
            <a:ext cx="4712941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punto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debemos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reflexionar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ganar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dinero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lo que no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sólo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incluye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pensar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diversos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flujos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sino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margen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valor del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recurrencia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entre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endParaRPr lang="en-US"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Resumir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ingresos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399" name="Shape 399" descr="Resultado de imagen para ingresos de dinero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3142" y="1574625"/>
            <a:ext cx="2708726" cy="194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7178" y="4162567"/>
            <a:ext cx="2871947" cy="142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Ingresos</a:t>
            </a:r>
          </a:p>
        </p:txBody>
      </p:sp>
      <p:pic>
        <p:nvPicPr>
          <p:cNvPr id="407" name="Shape 407" descr="http://advenio.es/wp-content/uploads/2011/02/clasesingreso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928" y="1450020"/>
            <a:ext cx="8633582" cy="47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Estructura de Costos</a:t>
            </a:r>
          </a:p>
        </p:txBody>
      </p:sp>
      <p:sp>
        <p:nvSpPr>
          <p:cNvPr id="413" name="Shape 413"/>
          <p:cNvSpPr/>
          <p:nvPr/>
        </p:nvSpPr>
        <p:spPr>
          <a:xfrm>
            <a:off x="291106" y="1439966"/>
            <a:ext cx="8484404" cy="34163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estructura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costos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debemos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recoger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aquellos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elementos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cuestan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dinero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y que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práctica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indican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gasto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aproximado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tendremos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mensualmente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4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Costos</a:t>
            </a:r>
            <a:r>
              <a:rPr lang="en-US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Fijos</a:t>
            </a:r>
            <a:endParaRPr lang="en-US"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4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Costos</a:t>
            </a:r>
            <a:r>
              <a:rPr lang="en-US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 descr="data:image/jpeg;base64,/9j/4AAQSkZJRgABAQAAAQABAAD/2wCEAAkGBxAQEBAQEBQVFBUSFxUUFRUQFxgVEBcRFRUWGBYWFxYYHCgsGBolHRYWITEhJSovLi4uGB8zOD8sNygtLisBCgoKDg0OGxAQGywkICQ0NCwtNCwsLCwvLCwsLCwsLCwsLywsLCwsLCwsLCwsLCwsLywsLCwsLCwsLCwsLCwsL//AABEIALYBFQMBEQACEQEDEQH/xAAbAAEAAgMBAQAAAAAAAAAAAAAABAUBAgMGB//EAEUQAAICAQIDAwcICAUDBQEAAAECAAMRBBIFITETIkEGFDJRVGGRNVJxdIGUs9QVIzNCU5Kh02JjcoLBJDRDsdHS4fAW/8QAGQEBAAMBAQAAAAAAAAAAAAAAAAECAwQF/8QAPBEBAAEDAQQGCAYBAwQDAAAAAAECAxEhEjFR0QRBYXGRoRMUIjKBsdLwM1JTosHhYnKy8QVDksIVI0L/2gAMAwEAAhEDEQA/APuMCqt8odOjtW7FStppbcMAMKRduJ+ZsK971kDrygY1flJoqkexr68JW1rbWDN2aqXJCjme6CcD1H1QJDcY0wzm1BjbnLAHvej8cH4GB1TX0tZ2QsUv3u4CN/c2b+Xu7SvP+tfWIHUXLvKbhuADFcjdtJIBx6sgjPugdICAgICAgICAgICAgICAgICAgICAgICAgICAgICAgUPGuC6Fne/UkKbEWkmx9tfdcWLgE437lHPqQoHMDEjsGdR5JaSxDW6kqwYEBtow1FlDclxjKWv08Tnwk/fy5DSzyU0lnasdzG7Adt3eJU5yGHMMCORHNeW3bgYCZpeCpXq79WD3rkrQjHIbM5b3sw7ME+qpPVApaeCION2arfZ2nm6E97uGtmsTsduMBAUV+XPcM55kEPXQEBAQEBAQEBAQEBAQEBAQEBAQEBAQEBAQEBAQEBArOJ8Oey6i+tlDUixdtilkK2hQTgMMMNowfUWHjkBTf/yt+9n85Oe0RxyfB22XsS6mwhmK3KnQAdmpGCE2BjTeSNlZGy/aoYkKisu0G66w7cOMFxaqOfEVjGPAL7geieihKrH7Qru72NuVLEqCPEgEAnxxnlnECJX8p2/VavxroF1AQEBAQEBAQEBAQEBAQEBAQEBAQEBAQEBAQEBAQEBAQEBApa/lO36rV+NdAuoCAgICAgICAgICAgICAgICAgIHG7VIhAZgCQxGfUoy3wEmImdys1RG9lNQjKGBGCAQenIjI+jlExMTgiqJjLCalGJAZSVO0gEZDDmVPviYmE7UOqsD0kJZgICAgICAgICAgIFLX8p2/VavxroF1AQEBAQEBAQEBAQEBAQEBAQECj1vFLLbG0+iwXXlbcwzTT7v8yz/AADp446Hem3FMbdzd1R1zyjtc9dyap2Le/rnqjnPYk8S4ONRVXVY7EoQd/d3t3Sjg4GO8rODgfvcpSi5NFUzELV2orpiJnd1oDeSlRLkkne7v3u96a3DHPlgG9iMAdB15maesVffw5KerU5z99fNvZ5MqWVu0YBbFtwAObA1HmfHnV4/ObxwREX5jq7PnzJ6NE9f3pyWXCOHDTV9mpyASR4AA9FHuGP/AMMAZ11zXOZbW6NiMJsouQEBAQEBAQEBAQKWv5Tt+q1fjXQLqAgICAgICAgICAgICAgICBq7hQSSABzJPIADxJhEzh59tTbrztoLVab968crbh4rR81P8zx/d9c6dmm1rVrVw4d/Lxc21Ve0p0p48e7mu9Fo66a1qqUIijAVeQH/AN++YVVTVO1VOZdFFFNFOzTGId5VYgICAgICAgICAgICAgIFLX8p2/VavxroF1AQEBAQEBAQEBAQEBAQECNr9bVRW1trBEXqT/QAeJPQAczLUUVVzs071K66aKdqrcp00duuIfVKa9P1TTHk9nqbUY8PHs+nzs9BvtxZjFGtXHh3c/BhsTe1r0jhx7+T0AUDkPCczqZgICAgICAgICAgICAgICAgU1Xynb9Vp/rdf/7QLmAgICAgICAgICAgICAgV/FuKppwoIL2Pyrqr522N6gPADxY8h4zS3amvujfPBlcuxR3zujii6DhTvYup1hDWjnXWvOijPzc+lZ63P2YEvXciI2Le7rnrn+uxSi1Mzt3N/Vwj74reyxVUsxCqoJJbkoA5kknoJg6ETgnFatXQt9JyrFh4EhkYowJBI5MpHI4gToGCYGtVqsMqQR6wcj+kIiYnc2zCWLLAoJYgAeJOB8TCJnDCWqw3KQR6wcj4wRMTGRrAMAkDccDPicE4HrOAfhBM43t4SQEBAQEBAQECmq+U7vqtH418C5gICAgICAgICAgICAgU/E+LkP5vplFt5AJBOKqlPR7mHoj1L1bw9Y2otRMbVc4j59zC5dmJ2aNZ+XerxqdNoQ991hvvftFexV32M1SG1qUVfQwoYivrgE8zkyLl3a0jSI3R975Wt2tnWdZnfKv1HlRqXuZKFz0VFCE95to3vy5qF1OktwMHat/XZMmqNw/yT1N6VjUs9davburuYPc9F3OypxS2xVJt1CAL+4aj1QAB6ag6Xh6srXMXtbe3asXvssKquQij1KvJVA5Z6kkxNUQxuX7dvSqdeHX4b23n+qu/YU9mv8AE1R2/Cpe8f8AcVkZmd0MvS3a/cpxHGrlv+SbrdK1tD1M2GdChZRyyy4JC56e7MmYzGG1dE10TTM74xlCt4fezIwZa8bcrWWCja2SQBjduGFORyA5SJpnLKbVczGuO7P3ruR6+CXDB7TLbVUku4JVbS+0sOuVOC2B06YOJGzKkdGrjGuvx45+WmUjScMuXeHsLhq1TvFm74UAtg9B8SevLnlsziYaW7NdPvTnTtRrOA2srIbO7sCgZcLkJWAu0HAG5C2Rz7/05TSynoteNna6u3hH868WbOC6hmdjdjLFkxubYdl6grnoR2qfyfQBGzPFM9GuTMztd3Zv5x4JXD+G3VvWzWMwVWDBnZ8ksSMch6+vqGMcgZaIxK9uzXTMTM+a3lnUQEBAQEBAQKar5Tu+q0fjXwLmAgICAgIHldZq9ZXqNYUV3AakUqUsaoVN2AusG3Acrm1tm7eSuBIEDUcd4jbp/wBVRuZ67DuRLFHKjVYwws7rdrXQuM5759zBGsffYON13FEclRZhbbGDMj2qazZxLYrVq43LgaTGMHvJkkAYTnqSs7ddxLnYal5NYFRVsO1Qi958WYu5liAAM7cDmcydPvvR9+S94HqLrKVe9QjlrBgArmtbGFb7GJKbkCttJyN2DzECcYFDqOJW6p2p0RwqnbbqSAUU+KVA8rLPf6K+OTynRFumiNq58I/meEfNzTcqrq2bfxn+I7VnwzhtWmTZUOp3MzHdY7nq7sebMfWZlcuVVzmprbt024xSq9fwahLzqrLjUhdLnQlFqa+tDWthZhkErtBAPPYvhkGmYhauumiM1Thrw/V1Igq4dpiyAYDAdjpwBnHfcZYDPLaCJTazuhzeszX+FTNXbujxn+MpI4fqbf8AuL9g/h6XuD6Dae8fs2ycTO+T0V2v8SrHZTp57/km6HhdFGeyRVJ6t1c/6nPNvtMmKYjc2t2Ldv3Y5+KZJakBAQEBAQEBAQEBAQEBAQKar5Tu+q0fjXwLmAgICAgIGMQM4gasoIII5Hl9hgcOHnNSZ5kDa3+pe639QYHW+5K1Z3YKqgksxwoA6kk9BJiJmcRvRMxTGZUBa3iHzqdJ4nml+oX/ANaqj6/SYeodej2bPbV5Rzn5OWc3uynznlCSnGNPWBTplNuzuhNKoZFA8C3JU+0zlquZnM6yes249m37X+nnuhts113Vk0y+pP1t+P8AUw2qfsaR7U9hjpFe+Ypjs1nlHm6abgVCMLGBtsH/AJLybHH0buS/7QIimFqOi26Z2p1njOq0lnSQEBAQEBAQEBAQEBAQEBAQK3j/ABTzSoXsB2avWtrE42VO4Q2fQpYMSeihj4SBA8nfKcap+yNVqOF3MSh7JSUqsWsv8/ZcmR6w3q5yI/EuNafScSc6h9m/TVBcK7523XZ9BTjqOsC31nHtNTTXqLHIrt27G2Oc71LL3QuRyBPMQFPHNM+nbVK+alzltrgjb17pXP8ASA4Rx3T6vf5u+/ZjdlXTG7OPTUZ6HpA48L8p9HqrOyosLNgtg12L3RjPNlA8YB/KfRi/zY2Htdwr27LMbzjA3bcePXOIGeK+Uuk0r9nfYUYqHwEsbukkA5VSP3TA7cU45p9KqPe+0WeiQrtnlnoqnHXxgYfjumGnGrLnsTjv7HzzbaO7tz15dIDQcd019Vl1T5SvO9irrjau48mUE8j4RM4TETM4h5Dhfl/o63dC7MGsbaD/ANwqk8s1YG4FjnIJbvjIHhSmqaurT71nhDpq6PREzRFcTXHVxmNZiJ6538M40mU/zbX62ztLqkpqU5qqvO4DHSyytP2j+oMwC+onnOmq56ONm3v65/iHh46ReqzMREdWf5jr+M/BdDgKvz1LvqD82w7afsqXAP8AuzObY46uj1WKvxZmr5eEaeOVrVUqgKoCgdAoAA+gCXdMUxTGI0bwkgICAgICAgICAgICAgICAgICBrZWrAqwBBGCGGQR6iD1garp0DFwqhiNpYAbio6DPq90Cqq+UrvqtH42ogXMBAQEBAQI+s1tVK77XVF9bkKPsz1kTMRvUruUURmqcK79MWW/9rQ7j+Jdmmn6RuG5vsXEjazuhz+sVV/hUzPbOkc/JWca7QgVX2vbZcCE0uj/AFSsOhLvzYVjPNiQPcTymluxNyJmqcU9f31yrm7RXFU1ZqjWIp0jTj1449XYptF5Bajzii256QK0etzXksyOajtVCgCH9WwL5JbeenIDKraxFEYiI6+ue961mOi2a6r1umYqnXGmzTOvXvnGdNInjL6IJdzMwEBAQEBAQEDGYDMBmAzAZEjMBuEZgMycjMBAQEBAQEBApqvlO76rR+NfAuYCAgau4AJJAA6k8gIRMxEZlVPx+tsrp1fUN/kDNYPvtbCj45ldvg5p6XROluJq7t3juajT6279pYunX5tA7S77bHGB9i/bHtT2I2L9fvTFPdrPjPJI0fBNPU3aBd1n8S0my3+dskfQMCIpiGlHRrdE7URmeM6z5ovEOKu1h02kAe0ftHbnRQD4uR6T+pBz9eBznRRaiI27mkec/wBdqK7szVsW9Z8o++CXwnhKacMcl7LMGy2zna7D1nwUeCjkPCVuXJr7o3QvbtRR3zvlG1+iubiGivX9lVVqls5479h0/Z93x9B+fh9szarmAgICAgICByu1KIMswH0nmfoHjMbvSLVmM3Kohamiqr3YcPOnb9mh/wBVncX4dT8Jy+t3bn4Nue+r2Y+ryaejpp9+r4Rr/TQ6d8ue7liDuyQ2O7lRy5DkefvkTYu+1OmZmJznXGmad2m6Y/s26dI6o/vVq2ltIwWzyX949QwOMgerIz1lZ6NfqjE1cOud8TE/LrTFyiJ0j7wz2F2fS8QfSOCMtnw5ciOXu+M+h6TnO11x1zrrOerhjTdojat8GLdI+5ipGM5XmQQWxv6dOh/mMrX0W7tVTRMY1x1b8bW7tjzlMXKcRE/H4bmfN7cZLZb3k7f2ZHLly7xJk+r9IxnazPb/AKcfPU26OH3nk5+Z2+JGSu0949MvgHlz5MOfumXqnSJzmY1jE6z/AJdmu+Nepb0tHVH3pyb+b3c8N6scyBge4Dl9h5zX0HSYz7XDGumPvt1VmujgsBPShgzJCAgICAgIFNV8pXfVaPxr4FzArtZxuipthbfZ/DqBst/lXOPpOJWaoc9zpNuidnOZ4RrPk4dvrbvQRdOp/ev/AFl32VocD7W+yR7U9im1fue7GzHbrPhGnmJwCpiG1DPqGH8c5rB91QAUfDMnZ4pjolM63Jmqe3d4blsqAAAAADoByAlnTERG5knEJeffW260mvSsa6AcPqR6T46rp89fUbOg8MnmOiKabWtes9Uc+Tlmub2lGkdc8ua44foa6K1qqUKq+A6knqSTzLHqSeZmNddVc5qb0URRGISZVdT62+8a/Rom7sWq1RtwuU7RTp+y3NjunDW4GRnn1xAuICAgIGllqqMsQB6ycCZ3LtFuNquYiO1NNM1TiIRfPS37JGf3+inxPX7AZyevTXpYomrt3U+M/wAZa+hx78xHzOxtb032j1Vf/I/8Ykeg6Td/Er2Y4U/VP8RBt26fdjPfydqNIicwvP1nm3xM2s9Ds2pzTTrx3z4zqpVcqq3y7zqUIGICAgICBmAgICAgICAgIHk+Na6+nXudPQb2bTUghSBtAtv7xzjOc9MjpM665p3RkiiuuqKaZpjtqmYiPhETMuHbam3nqaNc4/h0immn6Dtv3N9rSm1M76Z8ubX/AOKiv8XpNE9kbcR/tz5p2n4qNOhFfD9TWigkhEoAwOp5W8zJ28f/AJny5t6P+nWbcYou24/8vpQOK+XRRbK6dLeb9qbFsFPZiy7IoFhFw2q7DHXPI4ziWprmZ92fLmi50WimnMXaJ7I2s+dMR5qP9Pa7iHm99Gm1RqRg6spqQW1XZD7nWxTyosOAnSysZ6Ai01YjczixEzEbdPnppE8Ph3xPYt+BcTu4fpX86o1LBWawsVoStA2Mqub/AES24geG/A6CVpqqrnZponPw5tquiWqYzVft/u+lvqtfqNWw7XSaoaXAIrQVB7s/xi1oKp/gHXxPhOmq5FjSmJmrjpiO7jPb4OS10P1mNqq7TTTwnazPbOKZxHZv4rivjbqAq6DVgAAAAUAADoAO25Tmm7M67M+XN2R0G3GnpqP3fS3/AE9b7Dq/hR/ekekn8s+XNPqVv9aj930n6et9h1fwo/vR6Sfyz5cz1K3+tR+76VbqfKy5dXp6BotRi2u9yGFXak1GkDZi3GP1hzn1rjxj0k4zsz5c1Z6JRFUU+lo16/ax/t61l+nrfYdX8KP70ekn8s+XNb1K3+tR+76WD5QWDmdFqx9Iox+NIm9sxmaZjw5pjoNE/wDeo/f9LOj8oDbu26bUDHiwr2k+oFbDOOP+pUXNLNNVU9kaeOcIu9Bi3jNyn9380wi2cZ1TEjzTUqv+WtLEj6XtGPhK56Xd972I/wAcTPjOnlLWOiWIjPpaJnt2v4p/kr4gQd3mGsZvnP2DN9mbuX2TS30W1RO1NEzPGrEz5z8iqxExj09ER2bUf+qT+nrfYdX8KP706/ST+WfLmy9St/rUfu+ln9PW+w6v4Uf3o9JP5Z8uZ6lb/Wo/d9J+nrfYdX8KP70ekn8s+XM9St/rUfu+k/T1vsOr+FH96PST+WfLmepW/wBaj930u2i4s9jhG0uoqBz37RVsGB47bCf6S1NczPuz5c2V7o1Funai7TV2RtZ86YQ7tbqEa84sLBwqJ2TNQKC1Y7UFVzYwBZiobPIjHjK7VUZaU2rVUUxmMY1nOuddNZ0id2cI1vFdcwG2oof+nYkVWN3WtrFuQSOe1mO0AkAHJB6RNdfDg0p6P0eJ1qz73XG+InZ88RmcZ7nSvjGsLDNB29pWpxXZuAZnDqM8m24Q9rkKQ5xkjBRXVPV9/wBcVZ6NYxpXrieuOrGJ+OsY35jXej8R1urqrvtbftFmo255BakqvKEgINqllQBiTnI6eNaqqojPe1s2bFyuminGcU/GZmM9fDOmmEizjGsG/FB7rYwK7C23e68jyFhZVVsghV3YPPGbzXVwZerWNPb844R4YnTrmXphNXnkBAQEBAQEBApqvlK76rR+NfAuYHluL+TL6jW9o1jil6XVtjEOthR6toyeVbLcXKgenQh+kJXB/JPT0Vsjqlu9SjhkAqdC7WYaskhu+9jd7POx8YBwAsOKcSq0yAtkljtrrrGbLH+ai+J/oPHEvbtzXOnx7Gdy5FEa/wDKDo+F2XOuo1uCyndVQp3U0nwYn/yW/wCLoPD1nSq5FMbNv4zx5QyptzXO1c+EdUc5XswdJAQMQKrU8SqF9SBO0crYQybCU27MrzOe9kdOXd545Z4q+n2YnZpzVPCnX+o+MtYsVzGZ0jt0Ss3v4LWPf33+HQf1lc9Lu7oiiO32quUeaf8A6qf8vKOfyZXQJnL5sPrsOR9i9B8JNPQLUztXM1z/AJa+W7yJv1bqdO7nvSgBO2IiNIYsyQgICAgIDEDGIDEBiAZQeRGfpgMQMwEBAQEBAQEBApqvlO76rR+NfAuYCBVcU4v2bCile11DDK1g4VV/iWt+4n9T0GZrbtZjaq0p+9zG5e2Z2adavvecK4R2bG+5u11DjDWEYCr/AA6l/cT3dT1OTFy7tRs06U8P5njKLdnZnanWZ+8QtZk3IEa7W1qdpOW+aveb4Ccl3ptm3OzNWZ4RrPhDSm1XVGcaOfa3P6KhB67Obfyj/kzL0vSrnuURRHGrWfCOa2zbp3znu5s+YhudjM/uPJP5R/zmT6jFet6qa+ydI8I08cnppj3IiPn4o19elGr0wbAvFd/YAbgOyzT2/Id3r2PXn6vGdtFFNEbNMYjsZTMzOZWssggICAgICAgICAgICAgICAgICAgICAgIFNV8p3fVaPxr4FzAotXxSy920+ixlTtt1BG6qo+KqP8AyW/4eg8fUd6bcURtXPhHHlDmquzXOzb+M8Ocp/CuGV6ZSqZJY7ndzutsfxZ28T/QdBgTO5cmudfh2NbduKIxH/KRfqkT0mA937x+gDrOS90qzZ9+qI+fhvb026qt0OPnNjfs0wPnW90fYvU/0mHrF+5+FbxHGrTy1nxwvsUU+9V4feGPNGb9o5b/AAr3E/pzP2mPU67n49yZ7I9mPLWfjJ6WKfcpx36yk00IgwqhR7hidVqxbtRi3TEdzOquqqc1TlviaqswK7U8OV9XptSXw1Nd9apywy3Gksfs7Jf5oFjAQEBAQEBAQEBAQEBAQEBAQEBAQEBAQECkDheI3sxAA0tJJJwABbqMknwEImcRmUS/WPrPQc0aTxtzsuv/AMNWeaV/4+p/dx6U0u3bPRI2r1UZ7d0d/GexhTTc6ROKPd+fdwjtWmkZURa9NVhFGF5dnWB7s8z8J5tXTrl6c2qJqz11ezHnrPwh2U2KbcYqmI7I1/rzdvNrG9N8D5tXdH83U/0kerX7n41zEcKdPPf8lvSUU+7T46+W75utGlRPRUA+vqT9JPMzez0WzZ9ymInj1/Gd6lVyqr3pd50KEBAQECo1vDHfX6TVArsoq1NbAk7y1x05UqMYwOybOSOo6wLeAgICAgICAgICAgICAgICAgICAgICAgIHnPKTybbVP2iWKh2ohW1GspYVuzLuRbE3c3PInHSZVxdmfYrmmOvERn4TO74amzRV79Ofl4dbWnhPEVORqNFn5zaO5m+J1kytdDs252ojM8Z1nxlpVdrmMZ08Id/NeK+1aL7ld+cnUzZ814t7VovuV35yA814t7VovuV35yA814t7VovuV35yA814t7VovuV35yA814t7VovuV35yA814t7VovuV35yA814r7VovuV35yBCbQcTfUI41+l3Uq6tUmmt7M9rsIaxPPObDZ3T4bm9cCb5rxX2rRfcrvzkB5rxb2rRfcrvzkB5rxb2rRfcrvzkB5rxb2rRfcrvzkB5rxb2rRfcrvzkB5rxb2rRfcrvzkB5rxb2rRfcrvzkB5rxb2rRfcrvzkB5rxb2rRfcrvzkB5rxb2rRfcrvzkB5rxb2rRfcrvzkB5rxb2rRfcrvzkB5rxb2rRfcrvzkB5rxb2rRfcrvzkB5rxb2rRfcrvzkCs4rouOG3TGnU6XkxNhGmdKuzwMq6tqXLk9V2geie8oPMPXj3wMwEBAQEBAQEBAQEBAQEBAQEDxdvktqgyip60CjWDtk3JqP8Aqrluye6c812nnzJD8sbZA9TwrStVSlbszlQcs7b25knBbAzjOM4HSSJcBAQEBAQEBAQECk435Rppb9PQyMzXgldpXPK6io4BPeOb1bA/dRz4YIYo8rNE4RhYwDqrgtVagCOWCMxZRsVijhScBtvLMjI00flZprDYDvTa2F3pYGZdumO7aVBTvaqtcHn49M4ky31PlRplqexSzYrsuGa7QhrqXJfcKzis5GGAIPhnEjOmRhfKnT73Uk4UhVKJY5ewO1dioFTvbXAUkE4Oc45ZkW+j1SXV121ncliq6MOhRgCpH0giCJy7QEBAQEBAQEBAQEBAQEBAQEBAQEBAQEBAQEBAQEDi2lrNi3FRvVWRW8QjlCy/QSiH/aIENeAaQdn+pXFaLWo/d7NN2xSOjBdzYznG44xkyMDmPJrR8v1K907gSWLZ/VdSTk/saeR5fq09QkjY+T2kK7eyG3a6bdzbezsADV4z6HIdzoMcgJGBvXwPTKxcVKCW3+PJ9xckDPdyxLHHUkk5MkS9JpkqrSqtQqVqqIo6KigBQPcABA7QED//2Q==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 b="6238"/>
          <a:stretch/>
        </p:blipFill>
        <p:spPr>
          <a:xfrm>
            <a:off x="3155759" y="3285655"/>
            <a:ext cx="5619750" cy="3572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/>
        </p:nvSpPr>
        <p:spPr>
          <a:xfrm>
            <a:off x="345696" y="262200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Ventaja</a:t>
            </a:r>
            <a:r>
              <a:rPr lang="en-US" sz="32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“especial” </a:t>
            </a:r>
            <a:endParaRPr 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179512" y="1484784"/>
            <a:ext cx="8424936" cy="12422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 que </a:t>
            </a:r>
            <a:r>
              <a:rPr lang="en-US" sz="28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hace</a:t>
            </a:r>
            <a:r>
              <a:rPr lang="en-US" sz="28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8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tu</a:t>
            </a:r>
            <a:r>
              <a:rPr lang="en-US" sz="28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emprendimiento</a:t>
            </a:r>
            <a:r>
              <a:rPr lang="en-US" sz="28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800" b="1" i="0" u="none" strike="noStrike" cap="none" dirty="0" err="1" smtClean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diferencie</a:t>
            </a:r>
            <a:r>
              <a:rPr lang="en-US" sz="2800" b="1" i="0" u="none" strike="noStrike" cap="none" dirty="0" smtClean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de la </a:t>
            </a:r>
            <a:r>
              <a:rPr lang="en-US" sz="28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competencia</a:t>
            </a:r>
            <a:r>
              <a:rPr lang="en-US" sz="28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aquella</a:t>
            </a:r>
            <a:r>
              <a:rPr lang="en-US" sz="28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característica</a:t>
            </a:r>
            <a:r>
              <a:rPr lang="en-US" sz="28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difícil</a:t>
            </a:r>
            <a:r>
              <a:rPr lang="en-US" sz="28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igualar</a:t>
            </a:r>
            <a:r>
              <a:rPr lang="en-US" sz="28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422" name="Shape 422" descr="http://www.sinergiatt.es/images/sinergia/sinergia-imagen-destacad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638550"/>
            <a:ext cx="5714999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5127449" y="3482645"/>
            <a:ext cx="4032448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000000"/>
              </a:buClr>
              <a:buSzPct val="100000"/>
              <a:buFont typeface="Calibri" panose="020F0502020204030204" pitchFamily="34" charset="0"/>
              <a:buChar char="›"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privilegiada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SzPct val="100000"/>
              <a:buFont typeface="Calibri" panose="020F0502020204030204" pitchFamily="34" charset="0"/>
              <a:buChar char="›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auspicio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indicado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SzPct val="100000"/>
              <a:buFont typeface="Calibri" panose="020F0502020204030204" pitchFamily="34" charset="0"/>
              <a:buChar char="›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Dream Team</a:t>
            </a: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SzPct val="100000"/>
              <a:buFont typeface="Calibri" panose="020F0502020204030204" pitchFamily="34" charset="0"/>
              <a:buChar char="›"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Autoridad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personal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materia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SzPct val="100000"/>
              <a:buFont typeface="Calibri" panose="020F0502020204030204" pitchFamily="34" charset="0"/>
              <a:buChar char="›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Largos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efectos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de red</a:t>
            </a: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SzPct val="100000"/>
              <a:buFont typeface="Calibri" panose="020F0502020204030204" pitchFamily="34" charset="0"/>
              <a:buChar char="›"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Comunidad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SzPct val="100000"/>
              <a:buFont typeface="Calibri" panose="020F0502020204030204" pitchFamily="34" charset="0"/>
              <a:buChar char="›"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existentes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lnSpc>
                <a:spcPct val="150000"/>
              </a:lnSpc>
              <a:buClr>
                <a:srgbClr val="000000"/>
              </a:buClr>
              <a:buSzPct val="100000"/>
              <a:buFont typeface="Calibri" panose="020F0502020204030204" pitchFamily="34" charset="0"/>
              <a:buChar char="›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Ranking SEO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Métricas claves</a:t>
            </a:r>
          </a:p>
        </p:txBody>
      </p:sp>
      <p:sp>
        <p:nvSpPr>
          <p:cNvPr id="428" name="Shape 428"/>
          <p:cNvSpPr/>
          <p:nvPr/>
        </p:nvSpPr>
        <p:spPr>
          <a:xfrm>
            <a:off x="291106" y="1439966"/>
            <a:ext cx="8484404" cy="830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 descr="data:image/jpeg;base64,/9j/4AAQSkZJRgABAQAAAQABAAD/2wCEAAkGBxAQEBAQEBQVFBUSFxUUFRUQFxgVEBcRFRUWGBYWFxYYHCgsGBolHRYWITEhJSovLi4uGB8zOD8sNygtLisBCgoKDg0OGxAQGywkICQ0NCwtNCwsLCwvLCwsLCwsLCwsLywsLCwsLCwsLCwsLCwsLywsLCwsLCwsLCwsLCwsL//AABEIALYBFQMBEQACEQEDEQH/xAAbAAEAAgMBAQAAAAAAAAAAAAAABAUBAgMGB//EAEUQAAICAQIDAwcICAUDBQEAAAECAAMRBBIFITETIkEGFDJRVGGRNVJxdIGUs9QVIzNCU5Kh02JjcoLBJDRDsdHS4fAW/8QAGQEBAAMBAQAAAAAAAAAAAAAAAAECAwQF/8QAPBEBAAEDAQQGCAYBAwQDAAAAAAECAxEhEjFR0QRBYXGRoRMUIjKBsdLwM1JTosHhYnKy8QVDksIVI0L/2gAMAwEAAhEDEQA/APuMCqt8odOjtW7FStppbcMAMKRduJ+ZsK971kDrygY1flJoqkexr68JW1rbWDN2aqXJCjme6CcD1H1QJDcY0wzm1BjbnLAHvej8cH4GB1TX0tZ2QsUv3u4CN/c2b+Xu7SvP+tfWIHUXLvKbhuADFcjdtJIBx6sgjPugdICAgICAgICAgICAgICAgICAgICAgICAgICAgICAgUPGuC6Fne/UkKbEWkmx9tfdcWLgE437lHPqQoHMDEjsGdR5JaSxDW6kqwYEBtow1FlDclxjKWv08Tnwk/fy5DSzyU0lnasdzG7Adt3eJU5yGHMMCORHNeW3bgYCZpeCpXq79WD3rkrQjHIbM5b3sw7ME+qpPVApaeCION2arfZ2nm6E97uGtmsTsduMBAUV+XPcM55kEPXQEBAQEBAQEBAQEBAQEBAQEBAQEBAQEBAQEBAQEBArOJ8Oey6i+tlDUixdtilkK2hQTgMMMNowfUWHjkBTf/yt+9n85Oe0RxyfB22XsS6mwhmK3KnQAdmpGCE2BjTeSNlZGy/aoYkKisu0G66w7cOMFxaqOfEVjGPAL7geieihKrH7Qru72NuVLEqCPEgEAnxxnlnECJX8p2/VavxroF1AQEBAQEBAQEBAQEBAQEBAQEBAQEBAQEBAQEBAQEBAQEBApa/lO36rV+NdAuoCAgICAgICAgICAgICAgICAgIHG7VIhAZgCQxGfUoy3wEmImdys1RG9lNQjKGBGCAQenIjI+jlExMTgiqJjLCalGJAZSVO0gEZDDmVPviYmE7UOqsD0kJZgICAgICAgICAgIFLX8p2/VavxroF1AQEBAQEBAQEBAQEBAQEBAQECj1vFLLbG0+iwXXlbcwzTT7v8yz/AADp446Hem3FMbdzd1R1zyjtc9dyap2Le/rnqjnPYk8S4ONRVXVY7EoQd/d3t3Sjg4GO8rODgfvcpSi5NFUzELV2orpiJnd1oDeSlRLkkne7v3u96a3DHPlgG9iMAdB15maesVffw5KerU5z99fNvZ5MqWVu0YBbFtwAObA1HmfHnV4/ObxwREX5jq7PnzJ6NE9f3pyWXCOHDTV9mpyASR4AA9FHuGP/AMMAZ11zXOZbW6NiMJsouQEBAQEBAQEBAQKWv5Tt+q1fjXQLqAgICAgICAgICAgICAgICBq7hQSSABzJPIADxJhEzh59tTbrztoLVab968crbh4rR81P8zx/d9c6dmm1rVrVw4d/Lxc21Ve0p0p48e7mu9Fo66a1qqUIijAVeQH/AN++YVVTVO1VOZdFFFNFOzTGId5VYgICAgICAgICAgICAgIFLX8p2/VavxroF1AQEBAQEBAQEBAQEBAQECNr9bVRW1trBEXqT/QAeJPQAczLUUVVzs071K66aKdqrcp00duuIfVKa9P1TTHk9nqbUY8PHs+nzs9BvtxZjFGtXHh3c/BhsTe1r0jhx7+T0AUDkPCczqZgICAgICAgICAgICAgICAgU1Xynb9Vp/rdf/7QLmAgICAgICAgICAgICAgV/FuKppwoIL2Pyrqr522N6gPADxY8h4zS3amvujfPBlcuxR3zujii6DhTvYup1hDWjnXWvOijPzc+lZ63P2YEvXciI2Le7rnrn+uxSi1Mzt3N/Vwj74reyxVUsxCqoJJbkoA5kknoJg6ETgnFatXQt9JyrFh4EhkYowJBI5MpHI4gToGCYGtVqsMqQR6wcj+kIiYnc2zCWLLAoJYgAeJOB8TCJnDCWqw3KQR6wcj4wRMTGRrAMAkDccDPicE4HrOAfhBM43t4SQEBAQEBAQECmq+U7vqtH418C5gICAgICAgICAgICAgU/E+LkP5vplFt5AJBOKqlPR7mHoj1L1bw9Y2otRMbVc4j59zC5dmJ2aNZ+XerxqdNoQ991hvvftFexV32M1SG1qUVfQwoYivrgE8zkyLl3a0jSI3R975Wt2tnWdZnfKv1HlRqXuZKFz0VFCE95to3vy5qF1OktwMHat/XZMmqNw/yT1N6VjUs9davburuYPc9F3OypxS2xVJt1CAL+4aj1QAB6ag6Xh6srXMXtbe3asXvssKquQij1KvJVA5Z6kkxNUQxuX7dvSqdeHX4b23n+qu/YU9mv8AE1R2/Cpe8f8AcVkZmd0MvS3a/cpxHGrlv+SbrdK1tD1M2GdChZRyyy4JC56e7MmYzGG1dE10TTM74xlCt4fezIwZa8bcrWWCja2SQBjduGFORyA5SJpnLKbVczGuO7P3ruR6+CXDB7TLbVUku4JVbS+0sOuVOC2B06YOJGzKkdGrjGuvx45+WmUjScMuXeHsLhq1TvFm74UAtg9B8SevLnlsziYaW7NdPvTnTtRrOA2srIbO7sCgZcLkJWAu0HAG5C2Rz7/05TSynoteNna6u3hH868WbOC6hmdjdjLFkxubYdl6grnoR2qfyfQBGzPFM9GuTMztd3Zv5x4JXD+G3VvWzWMwVWDBnZ8ksSMch6+vqGMcgZaIxK9uzXTMTM+a3lnUQEBAQEBAQKar5Tu+q0fjXwLmAgICAgIHldZq9ZXqNYUV3AakUqUsaoVN2AusG3Acrm1tm7eSuBIEDUcd4jbp/wBVRuZ67DuRLFHKjVYwws7rdrXQuM5759zBGsffYON13FEclRZhbbGDMj2qazZxLYrVq43LgaTGMHvJkkAYTnqSs7ddxLnYal5NYFRVsO1Qi958WYu5liAAM7cDmcydPvvR9+S94HqLrKVe9QjlrBgArmtbGFb7GJKbkCttJyN2DzECcYFDqOJW6p2p0RwqnbbqSAUU+KVA8rLPf6K+OTynRFumiNq58I/meEfNzTcqrq2bfxn+I7VnwzhtWmTZUOp3MzHdY7nq7sebMfWZlcuVVzmprbt024xSq9fwahLzqrLjUhdLnQlFqa+tDWthZhkErtBAPPYvhkGmYhauumiM1Thrw/V1Igq4dpiyAYDAdjpwBnHfcZYDPLaCJTazuhzeszX+FTNXbujxn+MpI4fqbf8AuL9g/h6XuD6Dae8fs2ycTO+T0V2v8SrHZTp57/km6HhdFGeyRVJ6t1c/6nPNvtMmKYjc2t2Ldv3Y5+KZJakBAQEBAQEBAQEBAQEBAQKar5Tu+q0fjXwLmAgICAgIGMQM4gasoIII5Hl9hgcOHnNSZ5kDa3+pe639QYHW+5K1Z3YKqgksxwoA6kk9BJiJmcRvRMxTGZUBa3iHzqdJ4nml+oX/ANaqj6/SYeodej2bPbV5Rzn5OWc3uynznlCSnGNPWBTplNuzuhNKoZFA8C3JU+0zlquZnM6yes249m37X+nnuhts113Vk0y+pP1t+P8AUw2qfsaR7U9hjpFe+Ypjs1nlHm6abgVCMLGBtsH/AJLybHH0buS/7QIimFqOi26Z2p1njOq0lnSQEBAQEBAQEBAQEBAQEBAQK3j/ABTzSoXsB2avWtrE42VO4Q2fQpYMSeihj4SBA8nfKcap+yNVqOF3MSh7JSUqsWsv8/ZcmR6w3q5yI/EuNafScSc6h9m/TVBcK7523XZ9BTjqOsC31nHtNTTXqLHIrt27G2Oc71LL3QuRyBPMQFPHNM+nbVK+alzltrgjb17pXP8ASA4Rx3T6vf5u+/ZjdlXTG7OPTUZ6HpA48L8p9HqrOyosLNgtg12L3RjPNlA8YB/KfRi/zY2Htdwr27LMbzjA3bcePXOIGeK+Uuk0r9nfYUYqHwEsbukkA5VSP3TA7cU45p9KqPe+0WeiQrtnlnoqnHXxgYfjumGnGrLnsTjv7HzzbaO7tz15dIDQcd019Vl1T5SvO9irrjau48mUE8j4RM4TETM4h5Dhfl/o63dC7MGsbaD/ANwqk8s1YG4FjnIJbvjIHhSmqaurT71nhDpq6PREzRFcTXHVxmNZiJ6538M40mU/zbX62ztLqkpqU5qqvO4DHSyytP2j+oMwC+onnOmq56ONm3v65/iHh46ReqzMREdWf5jr+M/BdDgKvz1LvqD82w7afsqXAP8AuzObY46uj1WKvxZmr5eEaeOVrVUqgKoCgdAoAA+gCXdMUxTGI0bwkgICAgICAgICAgICAgICAgICBrZWrAqwBBGCGGQR6iD1garp0DFwqhiNpYAbio6DPq90Cqq+UrvqtH42ogXMBAQEBAQI+s1tVK77XVF9bkKPsz1kTMRvUruUURmqcK79MWW/9rQ7j+Jdmmn6RuG5vsXEjazuhz+sVV/hUzPbOkc/JWca7QgVX2vbZcCE0uj/AFSsOhLvzYVjPNiQPcTymluxNyJmqcU9f31yrm7RXFU1ZqjWIp0jTj1449XYptF5Bajzii256QK0etzXksyOajtVCgCH9WwL5JbeenIDKraxFEYiI6+ue961mOi2a6r1umYqnXGmzTOvXvnGdNInjL6IJdzMwEBAQEBAQEDGYDMBmAzAZEjMBuEZgMycjMBAQEBAQEBApqvlO76rR+NfAuYCAgau4AJJAA6k8gIRMxEZlVPx+tsrp1fUN/kDNYPvtbCj45ldvg5p6XROluJq7t3juajT6279pYunX5tA7S77bHGB9i/bHtT2I2L9fvTFPdrPjPJI0fBNPU3aBd1n8S0my3+dskfQMCIpiGlHRrdE7URmeM6z5ovEOKu1h02kAe0ftHbnRQD4uR6T+pBz9eBznRRaiI27mkec/wBdqK7szVsW9Z8o++CXwnhKacMcl7LMGy2zna7D1nwUeCjkPCVuXJr7o3QvbtRR3zvlG1+iubiGivX9lVVqls5479h0/Z93x9B+fh9szarmAgICAgICByu1KIMswH0nmfoHjMbvSLVmM3Kohamiqr3YcPOnb9mh/wBVncX4dT8Jy+t3bn4Nue+r2Y+ryaejpp9+r4Rr/TQ6d8ue7liDuyQ2O7lRy5DkefvkTYu+1OmZmJznXGmad2m6Y/s26dI6o/vVq2ltIwWzyX949QwOMgerIz1lZ6NfqjE1cOud8TE/LrTFyiJ0j7wz2F2fS8QfSOCMtnw5ciOXu+M+h6TnO11x1zrrOerhjTdojat8GLdI+5ipGM5XmQQWxv6dOh/mMrX0W7tVTRMY1x1b8bW7tjzlMXKcRE/H4bmfN7cZLZb3k7f2ZHLly7xJk+r9IxnazPb/AKcfPU26OH3nk5+Z2+JGSu0949MvgHlz5MOfumXqnSJzmY1jE6z/AJdmu+Nepb0tHVH3pyb+b3c8N6scyBge4Dl9h5zX0HSYz7XDGumPvt1VmujgsBPShgzJCAgICAgIFNV8pXfVaPxr4FzArtZxuipthbfZ/DqBst/lXOPpOJWaoc9zpNuidnOZ4RrPk4dvrbvQRdOp/ev/AFl32VocD7W+yR7U9im1fue7GzHbrPhGnmJwCpiG1DPqGH8c5rB91QAUfDMnZ4pjolM63Jmqe3d4blsqAAAAADoByAlnTERG5knEJeffW260mvSsa6AcPqR6T46rp89fUbOg8MnmOiKabWtes9Uc+Tlmub2lGkdc8ua44foa6K1qqUKq+A6knqSTzLHqSeZmNddVc5qb0URRGISZVdT62+8a/Rom7sWq1RtwuU7RTp+y3NjunDW4GRnn1xAuICAgIGllqqMsQB6ycCZ3LtFuNquYiO1NNM1TiIRfPS37JGf3+inxPX7AZyevTXpYomrt3U+M/wAZa+hx78xHzOxtb032j1Vf/I/8Ykeg6Td/Er2Y4U/VP8RBt26fdjPfydqNIicwvP1nm3xM2s9Ds2pzTTrx3z4zqpVcqq3y7zqUIGICAgICBmAgICAgICAgIHk+Na6+nXudPQb2bTUghSBtAtv7xzjOc9MjpM665p3RkiiuuqKaZpjtqmYiPhETMuHbam3nqaNc4/h0immn6Dtv3N9rSm1M76Z8ubX/AOKiv8XpNE9kbcR/tz5p2n4qNOhFfD9TWigkhEoAwOp5W8zJ28f/AJny5t6P+nWbcYou24/8vpQOK+XRRbK6dLeb9qbFsFPZiy7IoFhFw2q7DHXPI4ziWprmZ92fLmi50WimnMXaJ7I2s+dMR5qP9Pa7iHm99Gm1RqRg6spqQW1XZD7nWxTyosOAnSysZ6Ai01YjczixEzEbdPnppE8Ph3xPYt+BcTu4fpX86o1LBWawsVoStA2Mqub/AES24geG/A6CVpqqrnZponPw5tquiWqYzVft/u+lvqtfqNWw7XSaoaXAIrQVB7s/xi1oKp/gHXxPhOmq5FjSmJmrjpiO7jPb4OS10P1mNqq7TTTwnazPbOKZxHZv4rivjbqAq6DVgAAAAUAADoAO25Tmm7M67M+XN2R0G3GnpqP3fS3/AE9b7Dq/hR/ekekn8s+XNPqVv9aj930n6et9h1fwo/vR6Sfyz5cz1K3+tR+76VbqfKy5dXp6BotRi2u9yGFXak1GkDZi3GP1hzn1rjxj0k4zsz5c1Z6JRFUU+lo16/ax/t61l+nrfYdX8KP70ekn8s+XNb1K3+tR+76WD5QWDmdFqx9Iox+NIm9sxmaZjw5pjoNE/wDeo/f9LOj8oDbu26bUDHiwr2k+oFbDOOP+pUXNLNNVU9kaeOcIu9Bi3jNyn9380wi2cZ1TEjzTUqv+WtLEj6XtGPhK56Xd972I/wAcTPjOnlLWOiWIjPpaJnt2v4p/kr4gQd3mGsZvnP2DN9mbuX2TS30W1RO1NEzPGrEz5z8iqxExj09ER2bUf+qT+nrfYdX8KP706/ST+WfLmy9St/rUfu+ln9PW+w6v4Uf3o9JP5Z8uZ6lb/Wo/d9J+nrfYdX8KP70ekn8s+XM9St/rUfu+k/T1vsOr+FH96PST+WfLmepW/wBaj930u2i4s9jhG0uoqBz37RVsGB47bCf6S1NczPuz5c2V7o1Funai7TV2RtZ86YQ7tbqEa84sLBwqJ2TNQKC1Y7UFVzYwBZiobPIjHjK7VUZaU2rVUUxmMY1nOuddNZ0id2cI1vFdcwG2oof+nYkVWN3WtrFuQSOe1mO0AkAHJB6RNdfDg0p6P0eJ1qz73XG+InZ88RmcZ7nSvjGsLDNB29pWpxXZuAZnDqM8m24Q9rkKQ5xkjBRXVPV9/wBcVZ6NYxpXrieuOrGJ+OsY35jXej8R1urqrvtbftFmo255BakqvKEgINqllQBiTnI6eNaqqojPe1s2bFyuminGcU/GZmM9fDOmmEizjGsG/FB7rYwK7C23e68jyFhZVVsghV3YPPGbzXVwZerWNPb844R4YnTrmXphNXnkBAQEBAQEBApqvlK76rR+NfAuYHluL+TL6jW9o1jil6XVtjEOthR6toyeVbLcXKgenQh+kJXB/JPT0Vsjqlu9SjhkAqdC7WYaskhu+9jd7POx8YBwAsOKcSq0yAtkljtrrrGbLH+ai+J/oPHEvbtzXOnx7Gdy5FEa/wDKDo+F2XOuo1uCyndVQp3U0nwYn/yW/wCLoPD1nSq5FMbNv4zx5QyptzXO1c+EdUc5XswdJAQMQKrU8SqF9SBO0crYQybCU27MrzOe9kdOXd545Z4q+n2YnZpzVPCnX+o+MtYsVzGZ0jt0Ss3v4LWPf33+HQf1lc9Lu7oiiO32quUeaf8A6qf8vKOfyZXQJnL5sPrsOR9i9B8JNPQLUztXM1z/AJa+W7yJv1bqdO7nvSgBO2IiNIYsyQgICAgIDEDGIDEBiAZQeRGfpgMQMwEBAQEBAQEBApqvlO76rR+NfAuYCBVcU4v2bCile11DDK1g4VV/iWt+4n9T0GZrbtZjaq0p+9zG5e2Z2adavvecK4R2bG+5u11DjDWEYCr/AA6l/cT3dT1OTFy7tRs06U8P5njKLdnZnanWZ+8QtZk3IEa7W1qdpOW+aveb4Ccl3ptm3OzNWZ4RrPhDSm1XVGcaOfa3P6KhB67Obfyj/kzL0vSrnuURRHGrWfCOa2zbp3znu5s+YhudjM/uPJP5R/zmT6jFet6qa+ydI8I08cnppj3IiPn4o19elGr0wbAvFd/YAbgOyzT2/Id3r2PXn6vGdtFFNEbNMYjsZTMzOZWssggICAgICAgICAgICAgICAgICAgICAgIFNV8p3fVaPxr4FzAotXxSy920+ixlTtt1BG6qo+KqP8AyW/4eg8fUd6bcURtXPhHHlDmquzXOzb+M8Ocp/CuGV6ZSqZJY7ndzutsfxZ28T/QdBgTO5cmudfh2NbduKIxH/KRfqkT0mA937x+gDrOS90qzZ9+qI+fhvb026qt0OPnNjfs0wPnW90fYvU/0mHrF+5+FbxHGrTy1nxwvsUU+9V4feGPNGb9o5b/AAr3E/pzP2mPU67n49yZ7I9mPLWfjJ6WKfcpx36yk00IgwqhR7hidVqxbtRi3TEdzOquqqc1TlviaqswK7U8OV9XptSXw1Nd9apywy3Gksfs7Jf5oFjAQEBAQEBAQEBAQEBAQEBAQEBAQEBAQECkDheI3sxAA0tJJJwABbqMknwEImcRmUS/WPrPQc0aTxtzsuv/AMNWeaV/4+p/dx6U0u3bPRI2r1UZ7d0d/GexhTTc6ROKPd+fdwjtWmkZURa9NVhFGF5dnWB7s8z8J5tXTrl6c2qJqz11ezHnrPwh2U2KbcYqmI7I1/rzdvNrG9N8D5tXdH83U/0kerX7n41zEcKdPPf8lvSUU+7T46+W75utGlRPRUA+vqT9JPMzez0WzZ9ymInj1/Gd6lVyqr3pd50KEBAQECo1vDHfX6TVArsoq1NbAk7y1x05UqMYwOybOSOo6wLeAgICAgICAgICAgICAgICAgICAgICAgIHnPKTybbVP2iWKh2ohW1GspYVuzLuRbE3c3PInHSZVxdmfYrmmOvERn4TO74amzRV79Ofl4dbWnhPEVORqNFn5zaO5m+J1kytdDs252ojM8Z1nxlpVdrmMZ08Id/NeK+1aL7ld+cnUzZ814t7VovuV35yA814t7VovuV35yA814t7VovuV35yA814t7VovuV35yA814t7VovuV35yA814t7VovuV35yA814r7VovuV35yBCbQcTfUI41+l3Uq6tUmmt7M9rsIaxPPObDZ3T4bm9cCb5rxX2rRfcrvzkB5rxb2rRfcrvzkB5rxb2rRfcrvzkB5rxb2rRfcrvzkB5rxb2rRfcrvzkB5rxb2rRfcrvzkB5rxb2rRfcrvzkB5rxb2rRfcrvzkB5rxb2rRfcrvzkB5rxb2rRfcrvzkB5rxb2rRfcrvzkB5rxb2rRfcrvzkB5rxb2rRfcrvzkB5rxb2rRfcrvzkB5rxb2rRfcrvzkCs4rouOG3TGnU6XkxNhGmdKuzwMq6tqXLk9V2geie8oPMPXj3wMwEBAQEBAQEBAQEBAQEBAQEDxdvktqgyip60CjWDtk3JqP8Aqrluye6c812nnzJD8sbZA9TwrStVSlbszlQcs7b25knBbAzjOM4HSSJcBAQEBAQEBAQECk435Rppb9PQyMzXgldpXPK6io4BPeOb1bA/dRz4YIYo8rNE4RhYwDqrgtVagCOWCMxZRsVijhScBtvLMjI00flZprDYDvTa2F3pYGZdumO7aVBTvaqtcHn49M4ky31PlRplqexSzYrsuGa7QhrqXJfcKzis5GGAIPhnEjOmRhfKnT73Uk4UhVKJY5ewO1dioFTvbXAUkE4Oc45ZkW+j1SXV121ncliq6MOhRgCpH0giCJy7QEBAQEBAQEBAQEBAQEBAQEBAQEBAQEBAQEBAQEDi2lrNi3FRvVWRW8QjlCy/QSiH/aIENeAaQdn+pXFaLWo/d7NN2xSOjBdzYznG44xkyMDmPJrR8v1K907gSWLZ/VdSTk/saeR5fq09QkjY+T2kK7eyG3a6bdzbezsADV4z6HIdzoMcgJGBvXwPTKxcVKCW3+PJ9xckDPdyxLHHUkk5MkS9JpkqrSqtQqVqqIo6KigBQPcABA7QED//2Q==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155575" y="1841738"/>
            <a:ext cx="3542969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Debemos</a:t>
            </a:r>
            <a:r>
              <a:rPr lang="en-US" sz="24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generar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indicadores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negocio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, que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reflejen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áreas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2400" b="1" i="0" u="none" strike="noStrike" cap="none" dirty="0" err="1">
                <a:solidFill>
                  <a:srgbClr val="FE0044"/>
                </a:solidFill>
                <a:latin typeface="Calibri"/>
                <a:ea typeface="Calibri"/>
                <a:cs typeface="Calibri"/>
                <a:sym typeface="Calibri"/>
              </a:rPr>
              <a:t>desempeño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mismo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medir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¿Para </a:t>
            </a:r>
            <a:r>
              <a:rPr lang="en-US" sz="24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24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Shape 431" descr="http://innokabi.com/wp-content/uploads/2015/06/metricas-lean-metricas-para-piratas-innokabi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8545" y="2138947"/>
            <a:ext cx="5337952" cy="281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628650" y="2492896"/>
            <a:ext cx="7886700" cy="2115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¿Para </a:t>
            </a:r>
            <a:r>
              <a:rPr lang="en-US" sz="60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lang="en-US" sz="6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sirve</a:t>
            </a:r>
            <a:r>
              <a:rPr lang="en-US" sz="6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lang="en-US"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05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146" name="Picture 2" descr="Resultado de imagen para ries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02"/>
          <a:stretch/>
        </p:blipFill>
        <p:spPr bwMode="auto">
          <a:xfrm>
            <a:off x="-22430" y="0"/>
            <a:ext cx="9202942" cy="684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14"/>
          <p:cNvSpPr txBox="1">
            <a:spLocks/>
          </p:cNvSpPr>
          <p:nvPr/>
        </p:nvSpPr>
        <p:spPr>
          <a:xfrm>
            <a:off x="457200" y="965169"/>
            <a:ext cx="3672408" cy="1325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dirty="0">
                <a:solidFill>
                  <a:schemeClr val="tx1"/>
                </a:solidFill>
                <a:latin typeface="Arial"/>
                <a:ea typeface="Arial"/>
                <a:cs typeface="Arial"/>
              </a:rPr>
              <a:t>¡</a:t>
            </a:r>
            <a:r>
              <a:rPr lang="en-US" sz="4800" dirty="0" err="1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Validar</a:t>
            </a:r>
            <a:r>
              <a:rPr lang="en-US" sz="48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lang="en-US" sz="1400" b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314"/>
          <p:cNvSpPr txBox="1">
            <a:spLocks/>
          </p:cNvSpPr>
          <p:nvPr/>
        </p:nvSpPr>
        <p:spPr>
          <a:xfrm>
            <a:off x="-252536" y="5532300"/>
            <a:ext cx="7128792" cy="1325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dirty="0" err="1" smtClean="0">
                <a:solidFill>
                  <a:schemeClr val="bg1"/>
                </a:solidFill>
                <a:latin typeface="Arial"/>
                <a:ea typeface="Arial"/>
                <a:cs typeface="Arial"/>
              </a:rPr>
              <a:t>Ojo</a:t>
            </a:r>
            <a:r>
              <a:rPr lang="en-US" sz="4800" dirty="0" smtClean="0">
                <a:solidFill>
                  <a:schemeClr val="bg1"/>
                </a:solidFill>
                <a:latin typeface="Arial"/>
                <a:ea typeface="Arial"/>
                <a:cs typeface="Arial"/>
              </a:rPr>
              <a:t> con </a:t>
            </a:r>
            <a:r>
              <a:rPr lang="en-US" sz="4800" dirty="0" err="1" smtClean="0">
                <a:solidFill>
                  <a:schemeClr val="bg1"/>
                </a:solidFill>
                <a:latin typeface="Arial"/>
                <a:ea typeface="Arial"/>
                <a:cs typeface="Arial"/>
              </a:rPr>
              <a:t>los</a:t>
            </a:r>
            <a:r>
              <a:rPr lang="en-US" sz="4800" dirty="0" smtClean="0">
                <a:solidFill>
                  <a:schemeClr val="bg1"/>
                </a:solidFill>
                <a:latin typeface="Arial"/>
                <a:ea typeface="Arial"/>
                <a:cs typeface="Arial"/>
              </a:rPr>
              <a:t> RIESGOS</a:t>
            </a:r>
            <a:endParaRPr lang="en-US" sz="1400" b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030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/>
        </p:nvSpPr>
        <p:spPr>
          <a:xfrm>
            <a:off x="291106" y="344087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Riesgos</a:t>
            </a:r>
            <a:endParaRPr 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291106" y="1439966"/>
            <a:ext cx="8484404" cy="830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 descr="data:image/jpeg;base64,/9j/4AAQSkZJRgABAQAAAQABAAD/2wCEAAkGBxAQEBAQEBQVFBUSFxUUFRUQFxgVEBcRFRUWGBYWFxYYHCgsGBolHRYWITEhJSovLi4uGB8zOD8sNygtLisBCgoKDg0OGxAQGywkICQ0NCwtNCwsLCwvLCwsLCwsLCwsLywsLCwsLCwsLCwsLCwsLywsLCwsLCwsLCwsLCwsL//AABEIALYBFQMBEQACEQEDEQH/xAAbAAEAAgMBAQAAAAAAAAAAAAAABAUBAgMGB//EAEUQAAICAQIDAwcICAUDBQEAAAECAAMRBBIFITETIkEGFDJRVGGRNVJxdIGUs9QVIzNCU5Kh02JjcoLBJDRDsdHS4fAW/8QAGQEBAAMBAQAAAAAAAAAAAAAAAAECAwQF/8QAPBEBAAEDAQQGCAYBAwQDAAAAAAECAxEhEjFR0QRBYXGRoRMUIjKBsdLwM1JTosHhYnKy8QVDksIVI0L/2gAMAwEAAhEDEQA/APuMCqt8odOjtW7FStppbcMAMKRduJ+ZsK971kDrygY1flJoqkexr68JW1rbWDN2aqXJCjme6CcD1H1QJDcY0wzm1BjbnLAHvej8cH4GB1TX0tZ2QsUv3u4CN/c2b+Xu7SvP+tfWIHUXLvKbhuADFcjdtJIBx6sgjPugdICAgICAgICAgICAgICAgICAgICAgICAgICAgICAgUPGuC6Fne/UkKbEWkmx9tfdcWLgE437lHPqQoHMDEjsGdR5JaSxDW6kqwYEBtow1FlDclxjKWv08Tnwk/fy5DSzyU0lnasdzG7Adt3eJU5yGHMMCORHNeW3bgYCZpeCpXq79WD3rkrQjHIbM5b3sw7ME+qpPVApaeCION2arfZ2nm6E97uGtmsTsduMBAUV+XPcM55kEPXQEBAQEBAQEBAQEBAQEBAQEBAQEBAQEBAQEBAQEBArOJ8Oey6i+tlDUixdtilkK2hQTgMMMNowfUWHjkBTf/yt+9n85Oe0RxyfB22XsS6mwhmK3KnQAdmpGCE2BjTeSNlZGy/aoYkKisu0G66w7cOMFxaqOfEVjGPAL7geieihKrH7Qru72NuVLEqCPEgEAnxxnlnECJX8p2/VavxroF1AQEBAQEBAQEBAQEBAQEBAQEBAQEBAQEBAQEBAQEBAQEBApa/lO36rV+NdAuoCAgICAgICAgICAgICAgICAgIHG7VIhAZgCQxGfUoy3wEmImdys1RG9lNQjKGBGCAQenIjI+jlExMTgiqJjLCalGJAZSVO0gEZDDmVPviYmE7UOqsD0kJZgICAgICAgICAgIFLX8p2/VavxroF1AQEBAQEBAQEBAQEBAQEBAQECj1vFLLbG0+iwXXlbcwzTT7v8yz/AADp446Hem3FMbdzd1R1zyjtc9dyap2Le/rnqjnPYk8S4ONRVXVY7EoQd/d3t3Sjg4GO8rODgfvcpSi5NFUzELV2orpiJnd1oDeSlRLkkne7v3u96a3DHPlgG9iMAdB15maesVffw5KerU5z99fNvZ5MqWVu0YBbFtwAObA1HmfHnV4/ObxwREX5jq7PnzJ6NE9f3pyWXCOHDTV9mpyASR4AA9FHuGP/AMMAZ11zXOZbW6NiMJsouQEBAQEBAQEBAQKWv5Tt+q1fjXQLqAgICAgICAgICAgICAgICBq7hQSSABzJPIADxJhEzh59tTbrztoLVab968crbh4rR81P8zx/d9c6dmm1rVrVw4d/Lxc21Ve0p0p48e7mu9Fo66a1qqUIijAVeQH/AN++YVVTVO1VOZdFFFNFOzTGId5VYgICAgICAgICAgICAgIFLX8p2/VavxroF1AQEBAQEBAQEBAQEBAQECNr9bVRW1trBEXqT/QAeJPQAczLUUVVzs071K66aKdqrcp00duuIfVKa9P1TTHk9nqbUY8PHs+nzs9BvtxZjFGtXHh3c/BhsTe1r0jhx7+T0AUDkPCczqZgICAgICAgICAgICAgICAgU1Xynb9Vp/rdf/7QLmAgICAgICAgICAgICAgV/FuKppwoIL2Pyrqr522N6gPADxY8h4zS3amvujfPBlcuxR3zujii6DhTvYup1hDWjnXWvOijPzc+lZ63P2YEvXciI2Le7rnrn+uxSi1Mzt3N/Vwj74reyxVUsxCqoJJbkoA5kknoJg6ETgnFatXQt9JyrFh4EhkYowJBI5MpHI4gToGCYGtVqsMqQR6wcj+kIiYnc2zCWLLAoJYgAeJOB8TCJnDCWqw3KQR6wcj4wRMTGRrAMAkDccDPicE4HrOAfhBM43t4SQEBAQEBAQECmq+U7vqtH418C5gICAgICAgICAgICAgU/E+LkP5vplFt5AJBOKqlPR7mHoj1L1bw9Y2otRMbVc4j59zC5dmJ2aNZ+XerxqdNoQ991hvvftFexV32M1SG1qUVfQwoYivrgE8zkyLl3a0jSI3R975Wt2tnWdZnfKv1HlRqXuZKFz0VFCE95to3vy5qF1OktwMHat/XZMmqNw/yT1N6VjUs9davburuYPc9F3OypxS2xVJt1CAL+4aj1QAB6ag6Xh6srXMXtbe3asXvssKquQij1KvJVA5Z6kkxNUQxuX7dvSqdeHX4b23n+qu/YU9mv8AE1R2/Cpe8f8AcVkZmd0MvS3a/cpxHGrlv+SbrdK1tD1M2GdChZRyyy4JC56e7MmYzGG1dE10TTM74xlCt4fezIwZa8bcrWWCja2SQBjduGFORyA5SJpnLKbVczGuO7P3ruR6+CXDB7TLbVUku4JVbS+0sOuVOC2B06YOJGzKkdGrjGuvx45+WmUjScMuXeHsLhq1TvFm74UAtg9B8SevLnlsziYaW7NdPvTnTtRrOA2srIbO7sCgZcLkJWAu0HAG5C2Rz7/05TSynoteNna6u3hH868WbOC6hmdjdjLFkxubYdl6grnoR2qfyfQBGzPFM9GuTMztd3Zv5x4JXD+G3VvWzWMwVWDBnZ8ksSMch6+vqGMcgZaIxK9uzXTMTM+a3lnUQEBAQEBAQKar5Tu+q0fjXwLmAgICAgIHldZq9ZXqNYUV3AakUqUsaoVN2AusG3Acrm1tm7eSuBIEDUcd4jbp/wBVRuZ67DuRLFHKjVYwws7rdrXQuM5759zBGsffYON13FEclRZhbbGDMj2qazZxLYrVq43LgaTGMHvJkkAYTnqSs7ddxLnYal5NYFRVsO1Qi958WYu5liAAM7cDmcydPvvR9+S94HqLrKVe9QjlrBgArmtbGFb7GJKbkCttJyN2DzECcYFDqOJW6p2p0RwqnbbqSAUU+KVA8rLPf6K+OTynRFumiNq58I/meEfNzTcqrq2bfxn+I7VnwzhtWmTZUOp3MzHdY7nq7sebMfWZlcuVVzmprbt024xSq9fwahLzqrLjUhdLnQlFqa+tDWthZhkErtBAPPYvhkGmYhauumiM1Thrw/V1Igq4dpiyAYDAdjpwBnHfcZYDPLaCJTazuhzeszX+FTNXbujxn+MpI4fqbf8AuL9g/h6XuD6Dae8fs2ycTO+T0V2v8SrHZTp57/km6HhdFGeyRVJ6t1c/6nPNvtMmKYjc2t2Ldv3Y5+KZJakBAQEBAQEBAQEBAQEBAQKar5Tu+q0fjXwLmAgICAgIGMQM4gasoIII5Hl9hgcOHnNSZ5kDa3+pe639QYHW+5K1Z3YKqgksxwoA6kk9BJiJmcRvRMxTGZUBa3iHzqdJ4nml+oX/ANaqj6/SYeodej2bPbV5Rzn5OWc3uynznlCSnGNPWBTplNuzuhNKoZFA8C3JU+0zlquZnM6yes249m37X+nnuhts113Vk0y+pP1t+P8AUw2qfsaR7U9hjpFe+Ypjs1nlHm6abgVCMLGBtsH/AJLybHH0buS/7QIimFqOi26Z2p1njOq0lnSQEBAQEBAQEBAQEBAQEBAQK3j/ABTzSoXsB2avWtrE42VO4Q2fQpYMSeihj4SBA8nfKcap+yNVqOF3MSh7JSUqsWsv8/ZcmR6w3q5yI/EuNafScSc6h9m/TVBcK7523XZ9BTjqOsC31nHtNTTXqLHIrt27G2Oc71LL3QuRyBPMQFPHNM+nbVK+alzltrgjb17pXP8ASA4Rx3T6vf5u+/ZjdlXTG7OPTUZ6HpA48L8p9HqrOyosLNgtg12L3RjPNlA8YB/KfRi/zY2Htdwr27LMbzjA3bcePXOIGeK+Uuk0r9nfYUYqHwEsbukkA5VSP3TA7cU45p9KqPe+0WeiQrtnlnoqnHXxgYfjumGnGrLnsTjv7HzzbaO7tz15dIDQcd019Vl1T5SvO9irrjau48mUE8j4RM4TETM4h5Dhfl/o63dC7MGsbaD/ANwqk8s1YG4FjnIJbvjIHhSmqaurT71nhDpq6PREzRFcTXHVxmNZiJ6538M40mU/zbX62ztLqkpqU5qqvO4DHSyytP2j+oMwC+onnOmq56ONm3v65/iHh46ReqzMREdWf5jr+M/BdDgKvz1LvqD82w7afsqXAP8AuzObY46uj1WKvxZmr5eEaeOVrVUqgKoCgdAoAA+gCXdMUxTGI0bwkgICAgICAgICAgICAgICAgICBrZWrAqwBBGCGGQR6iD1garp0DFwqhiNpYAbio6DPq90Cqq+UrvqtH42ogXMBAQEBAQI+s1tVK77XVF9bkKPsz1kTMRvUruUURmqcK79MWW/9rQ7j+Jdmmn6RuG5vsXEjazuhz+sVV/hUzPbOkc/JWca7QgVX2vbZcCE0uj/AFSsOhLvzYVjPNiQPcTymluxNyJmqcU9f31yrm7RXFU1ZqjWIp0jTj1449XYptF5Bajzii256QK0etzXksyOajtVCgCH9WwL5JbeenIDKraxFEYiI6+ue961mOi2a6r1umYqnXGmzTOvXvnGdNInjL6IJdzMwEBAQEBAQEDGYDMBmAzAZEjMBuEZgMycjMBAQEBAQEBApqvlO76rR+NfAuYCAgau4AJJAA6k8gIRMxEZlVPx+tsrp1fUN/kDNYPvtbCj45ldvg5p6XROluJq7t3juajT6279pYunX5tA7S77bHGB9i/bHtT2I2L9fvTFPdrPjPJI0fBNPU3aBd1n8S0my3+dskfQMCIpiGlHRrdE7URmeM6z5ovEOKu1h02kAe0ftHbnRQD4uR6T+pBz9eBznRRaiI27mkec/wBdqK7szVsW9Z8o++CXwnhKacMcl7LMGy2zna7D1nwUeCjkPCVuXJr7o3QvbtRR3zvlG1+iubiGivX9lVVqls5479h0/Z93x9B+fh9szarmAgICAgICByu1KIMswH0nmfoHjMbvSLVmM3Kohamiqr3YcPOnb9mh/wBVncX4dT8Jy+t3bn4Nue+r2Y+ryaejpp9+r4Rr/TQ6d8ue7liDuyQ2O7lRy5DkefvkTYu+1OmZmJznXGmad2m6Y/s26dI6o/vVq2ltIwWzyX949QwOMgerIz1lZ6NfqjE1cOud8TE/LrTFyiJ0j7wz2F2fS8QfSOCMtnw5ciOXu+M+h6TnO11x1zrrOerhjTdojat8GLdI+5ipGM5XmQQWxv6dOh/mMrX0W7tVTRMY1x1b8bW7tjzlMXKcRE/H4bmfN7cZLZb3k7f2ZHLly7xJk+r9IxnazPb/AKcfPU26OH3nk5+Z2+JGSu0949MvgHlz5MOfumXqnSJzmY1jE6z/AJdmu+Nepb0tHVH3pyb+b3c8N6scyBge4Dl9h5zX0HSYz7XDGumPvt1VmujgsBPShgzJCAgICAgIFNV8pXfVaPxr4FzArtZxuipthbfZ/DqBst/lXOPpOJWaoc9zpNuidnOZ4RrPk4dvrbvQRdOp/ev/AFl32VocD7W+yR7U9im1fue7GzHbrPhGnmJwCpiG1DPqGH8c5rB91QAUfDMnZ4pjolM63Jmqe3d4blsqAAAAADoByAlnTERG5knEJeffW260mvSsa6AcPqR6T46rp89fUbOg8MnmOiKabWtes9Uc+Tlmub2lGkdc8ua44foa6K1qqUKq+A6knqSTzLHqSeZmNddVc5qb0URRGISZVdT62+8a/Rom7sWq1RtwuU7RTp+y3NjunDW4GRnn1xAuICAgIGllqqMsQB6ycCZ3LtFuNquYiO1NNM1TiIRfPS37JGf3+inxPX7AZyevTXpYomrt3U+M/wAZa+hx78xHzOxtb032j1Vf/I/8Ykeg6Td/Er2Y4U/VP8RBt26fdjPfydqNIicwvP1nm3xM2s9Ds2pzTTrx3z4zqpVcqq3y7zqUIGICAgICBmAgICAgICAgIHk+Na6+nXudPQb2bTUghSBtAtv7xzjOc9MjpM665p3RkiiuuqKaZpjtqmYiPhETMuHbam3nqaNc4/h0immn6Dtv3N9rSm1M76Z8ubX/AOKiv8XpNE9kbcR/tz5p2n4qNOhFfD9TWigkhEoAwOp5W8zJ28f/AJny5t6P+nWbcYou24/8vpQOK+XRRbK6dLeb9qbFsFPZiy7IoFhFw2q7DHXPI4ziWprmZ92fLmi50WimnMXaJ7I2s+dMR5qP9Pa7iHm99Gm1RqRg6spqQW1XZD7nWxTyosOAnSysZ6Ai01YjczixEzEbdPnppE8Ph3xPYt+BcTu4fpX86o1LBWawsVoStA2Mqub/AES24geG/A6CVpqqrnZponPw5tquiWqYzVft/u+lvqtfqNWw7XSaoaXAIrQVB7s/xi1oKp/gHXxPhOmq5FjSmJmrjpiO7jPb4OS10P1mNqq7TTTwnazPbOKZxHZv4rivjbqAq6DVgAAAAUAADoAO25Tmm7M67M+XN2R0G3GnpqP3fS3/AE9b7Dq/hR/ekekn8s+XNPqVv9aj930n6et9h1fwo/vR6Sfyz5cz1K3+tR+76VbqfKy5dXp6BotRi2u9yGFXak1GkDZi3GP1hzn1rjxj0k4zsz5c1Z6JRFUU+lo16/ax/t61l+nrfYdX8KP70ekn8s+XNb1K3+tR+76WD5QWDmdFqx9Iox+NIm9sxmaZjw5pjoNE/wDeo/f9LOj8oDbu26bUDHiwr2k+oFbDOOP+pUXNLNNVU9kaeOcIu9Bi3jNyn9380wi2cZ1TEjzTUqv+WtLEj6XtGPhK56Xd972I/wAcTPjOnlLWOiWIjPpaJnt2v4p/kr4gQd3mGsZvnP2DN9mbuX2TS30W1RO1NEzPGrEz5z8iqxExj09ER2bUf+qT+nrfYdX8KP706/ST+WfLmy9St/rUfu+ln9PW+w6v4Uf3o9JP5Z8uZ6lb/Wo/d9J+nrfYdX8KP70ekn8s+XM9St/rUfu+k/T1vsOr+FH96PST+WfLmepW/wBaj930u2i4s9jhG0uoqBz37RVsGB47bCf6S1NczPuz5c2V7o1Funai7TV2RtZ86YQ7tbqEa84sLBwqJ2TNQKC1Y7UFVzYwBZiobPIjHjK7VUZaU2rVUUxmMY1nOuddNZ0id2cI1vFdcwG2oof+nYkVWN3WtrFuQSOe1mO0AkAHJB6RNdfDg0p6P0eJ1qz73XG+InZ88RmcZ7nSvjGsLDNB29pWpxXZuAZnDqM8m24Q9rkKQ5xkjBRXVPV9/wBcVZ6NYxpXrieuOrGJ+OsY35jXej8R1urqrvtbftFmo255BakqvKEgINqllQBiTnI6eNaqqojPe1s2bFyuminGcU/GZmM9fDOmmEizjGsG/FB7rYwK7C23e68jyFhZVVsghV3YPPGbzXVwZerWNPb844R4YnTrmXphNXnkBAQEBAQEBApqvlK76rR+NfAuYHluL+TL6jW9o1jil6XVtjEOthR6toyeVbLcXKgenQh+kJXB/JPT0Vsjqlu9SjhkAqdC7WYaskhu+9jd7POx8YBwAsOKcSq0yAtkljtrrrGbLH+ai+J/oPHEvbtzXOnx7Gdy5FEa/wDKDo+F2XOuo1uCyndVQp3U0nwYn/yW/wCLoPD1nSq5FMbNv4zx5QyptzXO1c+EdUc5XswdJAQMQKrU8SqF9SBO0crYQybCU27MrzOe9kdOXd545Z4q+n2YnZpzVPCnX+o+MtYsVzGZ0jt0Ss3v4LWPf33+HQf1lc9Lu7oiiO32quUeaf8A6qf8vKOfyZXQJnL5sPrsOR9i9B8JNPQLUztXM1z/AJa+W7yJv1bqdO7nvSgBO2IiNIYsyQgICAgIDEDGIDEBiAZQeRGfpgMQMwEBAQEBAQEBApqvlO76rR+NfAuYCBVcU4v2bCile11DDK1g4VV/iWt+4n9T0GZrbtZjaq0p+9zG5e2Z2adavvecK4R2bG+5u11DjDWEYCr/AA6l/cT3dT1OTFy7tRs06U8P5njKLdnZnanWZ+8QtZk3IEa7W1qdpOW+aveb4Ccl3ptm3OzNWZ4RrPhDSm1XVGcaOfa3P6KhB67Obfyj/kzL0vSrnuURRHGrWfCOa2zbp3znu5s+YhudjM/uPJP5R/zmT6jFet6qa+ydI8I08cnppj3IiPn4o19elGr0wbAvFd/YAbgOyzT2/Id3r2PXn6vGdtFFNEbNMYjsZTMzOZWssggICAgICAgICAgICAgICAgICAgICAgIFNV8p3fVaPxr4FzAotXxSy920+ixlTtt1BG6qo+KqP8AyW/4eg8fUd6bcURtXPhHHlDmquzXOzb+M8Ocp/CuGV6ZSqZJY7ndzutsfxZ28T/QdBgTO5cmudfh2NbduKIxH/KRfqkT0mA937x+gDrOS90qzZ9+qI+fhvb026qt0OPnNjfs0wPnW90fYvU/0mHrF+5+FbxHGrTy1nxwvsUU+9V4feGPNGb9o5b/AAr3E/pzP2mPU67n49yZ7I9mPLWfjJ6WKfcpx36yk00IgwqhR7hidVqxbtRi3TEdzOquqqc1TlviaqswK7U8OV9XptSXw1Nd9apywy3Gksfs7Jf5oFjAQEBAQEBAQEBAQEBAQEBAQEBAQEBAQECkDheI3sxAA0tJJJwABbqMknwEImcRmUS/WPrPQc0aTxtzsuv/AMNWeaV/4+p/dx6U0u3bPRI2r1UZ7d0d/GexhTTc6ROKPd+fdwjtWmkZURa9NVhFGF5dnWB7s8z8J5tXTrl6c2qJqz11ezHnrPwh2U2KbcYqmI7I1/rzdvNrG9N8D5tXdH83U/0kerX7n41zEcKdPPf8lvSUU+7T46+W75utGlRPRUA+vqT9JPMzez0WzZ9ymInj1/Gd6lVyqr3pd50KEBAQECo1vDHfX6TVArsoq1NbAk7y1x05UqMYwOybOSOo6wLeAgICAgICAgICAgICAgICAgICAgICAgIHnPKTybbVP2iWKh2ohW1GspYVuzLuRbE3c3PInHSZVxdmfYrmmOvERn4TO74amzRV79Ofl4dbWnhPEVORqNFn5zaO5m+J1kytdDs252ojM8Z1nxlpVdrmMZ08Id/NeK+1aL7ld+cnUzZ814t7VovuV35yA814t7VovuV35yA814t7VovuV35yA814t7VovuV35yA814t7VovuV35yA814t7VovuV35yA814r7VovuV35yBCbQcTfUI41+l3Uq6tUmmt7M9rsIaxPPObDZ3T4bm9cCb5rxX2rRfcrvzkB5rxb2rRfcrvzkB5rxb2rRfcrvzkB5rxb2rRfcrvzkB5rxb2rRfcrvzkB5rxb2rRfcrvzkB5rxb2rRfcrvzkB5rxb2rRfcrvzkB5rxb2rRfcrvzkB5rxb2rRfcrvzkB5rxb2rRfcrvzkB5rxb2rRfcrvzkB5rxb2rRfcrvzkB5rxb2rRfcrvzkB5rxb2rRfcrvzkCs4rouOG3TGnU6XkxNhGmdKuzwMq6tqXLk9V2geie8oPMPXj3wMwEBAQEBAQEBAQEBAQEBAQEDxdvktqgyip60CjWDtk3JqP8Aqrluye6c812nnzJD8sbZA9TwrStVSlbszlQcs7b25knBbAzjOM4HSSJcBAQEBAQEBAQECk435Rppb9PQyMzXgldpXPK6io4BPeOb1bA/dRz4YIYo8rNE4RhYwDqrgtVagCOWCMxZRsVijhScBtvLMjI00flZprDYDvTa2F3pYGZdumO7aVBTvaqtcHn49M4ky31PlRplqexSzYrsuGa7QhrqXJfcKzis5GGAIPhnEjOmRhfKnT73Uk4UhVKJY5ewO1dioFTvbXAUkE4Oc45ZkW+j1SXV121ncliq6MOhRgCpH0giCJy7QEBAQEBAQEBAQEBAQEBAQEBAQEBAQEBAQEBAQEDi2lrNi3FRvVWRW8QjlCy/QSiH/aIENeAaQdn+pXFaLWo/d7NN2xSOjBdzYznG44xkyMDmPJrR8v1K907gSWLZ/VdSTk/saeR5fq09QkjY+T2kK7eyG3a6bdzbezsADV4z6HIdzoMcgJGBvXwPTKxcVKCW3+PJ9xckDPdyxLHHUkk5MkS9JpkqrSqtQqVqqIo6KigBQPcABA7QED//2Q==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1704"/>
          <p:cNvSpPr/>
          <p:nvPr/>
        </p:nvSpPr>
        <p:spPr>
          <a:xfrm>
            <a:off x="6041191" y="1859614"/>
            <a:ext cx="2216656" cy="16243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40" name="Shape 1705"/>
          <p:cNvSpPr/>
          <p:nvPr/>
        </p:nvSpPr>
        <p:spPr>
          <a:xfrm>
            <a:off x="924868" y="1607775"/>
            <a:ext cx="1212327" cy="2926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41" name="Shape 1706"/>
          <p:cNvSpPr/>
          <p:nvPr/>
        </p:nvSpPr>
        <p:spPr>
          <a:xfrm>
            <a:off x="2035864" y="1607775"/>
            <a:ext cx="1005039" cy="292607"/>
          </a:xfrm>
          <a:prstGeom prst="rect">
            <a:avLst/>
          </a:prstGeom>
          <a:blipFill rotWithShape="1">
            <a:blip r:embed="rId5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42" name="Shape 1707"/>
          <p:cNvSpPr/>
          <p:nvPr/>
        </p:nvSpPr>
        <p:spPr>
          <a:xfrm>
            <a:off x="2929184" y="1607775"/>
            <a:ext cx="2053335" cy="2926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43" name="Shape 1708"/>
          <p:cNvSpPr/>
          <p:nvPr/>
        </p:nvSpPr>
        <p:spPr>
          <a:xfrm>
            <a:off x="924868" y="1827231"/>
            <a:ext cx="945032" cy="29260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44" name="Shape 1709"/>
          <p:cNvSpPr/>
          <p:nvPr/>
        </p:nvSpPr>
        <p:spPr>
          <a:xfrm>
            <a:off x="1382070" y="2109170"/>
            <a:ext cx="1104480" cy="29260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45" name="Shape 1710"/>
          <p:cNvSpPr/>
          <p:nvPr/>
        </p:nvSpPr>
        <p:spPr>
          <a:xfrm>
            <a:off x="1382070" y="2392633"/>
            <a:ext cx="604264" cy="29260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46" name="Shape 1711"/>
          <p:cNvSpPr/>
          <p:nvPr/>
        </p:nvSpPr>
        <p:spPr>
          <a:xfrm>
            <a:off x="1865178" y="2392633"/>
            <a:ext cx="238353" cy="29260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47" name="Shape 1712"/>
          <p:cNvSpPr/>
          <p:nvPr/>
        </p:nvSpPr>
        <p:spPr>
          <a:xfrm>
            <a:off x="2040438" y="2392633"/>
            <a:ext cx="585215" cy="29260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48" name="Shape 1713"/>
          <p:cNvSpPr/>
          <p:nvPr/>
        </p:nvSpPr>
        <p:spPr>
          <a:xfrm>
            <a:off x="2508558" y="2392633"/>
            <a:ext cx="195071" cy="292607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49" name="Shape 1714"/>
          <p:cNvSpPr/>
          <p:nvPr/>
        </p:nvSpPr>
        <p:spPr>
          <a:xfrm>
            <a:off x="2606095" y="2392633"/>
            <a:ext cx="565467" cy="2926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50" name="Shape 1715"/>
          <p:cNvSpPr/>
          <p:nvPr/>
        </p:nvSpPr>
        <p:spPr>
          <a:xfrm>
            <a:off x="3131875" y="2392633"/>
            <a:ext cx="899071" cy="29260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51" name="Shape 1716"/>
          <p:cNvSpPr/>
          <p:nvPr/>
        </p:nvSpPr>
        <p:spPr>
          <a:xfrm>
            <a:off x="1382070" y="2676047"/>
            <a:ext cx="977605" cy="2929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52" name="Shape 1717"/>
          <p:cNvSpPr/>
          <p:nvPr/>
        </p:nvSpPr>
        <p:spPr>
          <a:xfrm>
            <a:off x="1382070" y="2958290"/>
            <a:ext cx="1677923" cy="29260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53" name="Shape 1718"/>
          <p:cNvSpPr/>
          <p:nvPr/>
        </p:nvSpPr>
        <p:spPr>
          <a:xfrm>
            <a:off x="924868" y="3525220"/>
            <a:ext cx="1212327" cy="2926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54" name="Shape 1719"/>
          <p:cNvSpPr/>
          <p:nvPr/>
        </p:nvSpPr>
        <p:spPr>
          <a:xfrm>
            <a:off x="2035864" y="3525220"/>
            <a:ext cx="778889" cy="292607"/>
          </a:xfrm>
          <a:prstGeom prst="rect">
            <a:avLst/>
          </a:prstGeom>
          <a:blipFill rotWithShape="1">
            <a:blip r:embed="rId18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E0044"/>
              </a:solidFill>
            </a:endParaRPr>
          </a:p>
        </p:txBody>
      </p:sp>
      <p:sp>
        <p:nvSpPr>
          <p:cNvPr id="55" name="Shape 1720"/>
          <p:cNvSpPr/>
          <p:nvPr/>
        </p:nvSpPr>
        <p:spPr>
          <a:xfrm>
            <a:off x="2717347" y="3525220"/>
            <a:ext cx="2358643" cy="29260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56" name="Shape 1721"/>
          <p:cNvSpPr/>
          <p:nvPr/>
        </p:nvSpPr>
        <p:spPr>
          <a:xfrm>
            <a:off x="924868" y="3744677"/>
            <a:ext cx="1842262" cy="29260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57" name="Shape 1722"/>
          <p:cNvSpPr/>
          <p:nvPr/>
        </p:nvSpPr>
        <p:spPr>
          <a:xfrm>
            <a:off x="1382070" y="4026566"/>
            <a:ext cx="2455926" cy="29291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58" name="Shape 1723"/>
          <p:cNvSpPr/>
          <p:nvPr/>
        </p:nvSpPr>
        <p:spPr>
          <a:xfrm>
            <a:off x="3730807" y="4026566"/>
            <a:ext cx="238353" cy="2929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59" name="Shape 1724"/>
          <p:cNvSpPr/>
          <p:nvPr/>
        </p:nvSpPr>
        <p:spPr>
          <a:xfrm>
            <a:off x="3907591" y="4026566"/>
            <a:ext cx="623989" cy="29291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60" name="Shape 1725"/>
          <p:cNvSpPr/>
          <p:nvPr/>
        </p:nvSpPr>
        <p:spPr>
          <a:xfrm>
            <a:off x="1382070" y="4246327"/>
            <a:ext cx="1027327" cy="292607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61" name="Shape 1726"/>
          <p:cNvSpPr/>
          <p:nvPr/>
        </p:nvSpPr>
        <p:spPr>
          <a:xfrm>
            <a:off x="1382070" y="4529788"/>
            <a:ext cx="926932" cy="292607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62" name="Shape 1727"/>
          <p:cNvSpPr/>
          <p:nvPr/>
        </p:nvSpPr>
        <p:spPr>
          <a:xfrm>
            <a:off x="924868" y="5095195"/>
            <a:ext cx="1146985" cy="292607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63" name="Shape 1728"/>
          <p:cNvSpPr/>
          <p:nvPr/>
        </p:nvSpPr>
        <p:spPr>
          <a:xfrm>
            <a:off x="1967283" y="5095195"/>
            <a:ext cx="1010537" cy="292607"/>
          </a:xfrm>
          <a:prstGeom prst="rect">
            <a:avLst/>
          </a:prstGeom>
          <a:blipFill rotWithShape="1">
            <a:blip r:embed="rId27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64" name="Shape 1729"/>
          <p:cNvSpPr/>
          <p:nvPr/>
        </p:nvSpPr>
        <p:spPr>
          <a:xfrm>
            <a:off x="2851458" y="5095195"/>
            <a:ext cx="2403474" cy="292607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65" name="Shape 1730"/>
          <p:cNvSpPr/>
          <p:nvPr/>
        </p:nvSpPr>
        <p:spPr>
          <a:xfrm>
            <a:off x="924868" y="5314650"/>
            <a:ext cx="686662" cy="292607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66" name="Shape 1731"/>
          <p:cNvSpPr/>
          <p:nvPr/>
        </p:nvSpPr>
        <p:spPr>
          <a:xfrm>
            <a:off x="1382070" y="5598163"/>
            <a:ext cx="2400300" cy="29291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67" name="Shape 1732"/>
          <p:cNvSpPr/>
          <p:nvPr/>
        </p:nvSpPr>
        <p:spPr>
          <a:xfrm>
            <a:off x="1382070" y="5881934"/>
            <a:ext cx="1833371" cy="292607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68" name="Shape 1733"/>
          <p:cNvSpPr/>
          <p:nvPr/>
        </p:nvSpPr>
        <p:spPr>
          <a:xfrm>
            <a:off x="1382070" y="6163873"/>
            <a:ext cx="2192909" cy="292607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sp>
        <p:nvSpPr>
          <p:cNvPr id="69" name="Shape 1734"/>
          <p:cNvSpPr txBox="1"/>
          <p:nvPr/>
        </p:nvSpPr>
        <p:spPr>
          <a:xfrm>
            <a:off x="683568" y="1616918"/>
            <a:ext cx="563244" cy="51244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12700"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>
              <a:spcBef>
                <a:spcPts val="5"/>
              </a:spcBef>
              <a:buClr>
                <a:srgbClr val="000000"/>
              </a:buClr>
              <a:buFont typeface="Arial"/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5080" algn="r"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 marR="5080" algn="r">
              <a:spcBef>
                <a:spcPts val="70"/>
              </a:spcBef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 marR="5080" algn="r">
              <a:spcBef>
                <a:spcPts val="70"/>
              </a:spcBef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 marR="5080" algn="r">
              <a:spcBef>
                <a:spcPts val="60"/>
              </a:spcBef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>
              <a:buClr>
                <a:srgbClr val="000000"/>
              </a:buClr>
              <a:buFont typeface="Arial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>
              <a:spcBef>
                <a:spcPts val="5"/>
              </a:spcBef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>
              <a:spcBef>
                <a:spcPts val="5"/>
              </a:spcBef>
              <a:buClr>
                <a:srgbClr val="000000"/>
              </a:buClr>
              <a:buFont typeface="Arial"/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5080" algn="r"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>
              <a:spcBef>
                <a:spcPts val="15"/>
              </a:spcBef>
              <a:buClr>
                <a:srgbClr val="000000"/>
              </a:buClr>
              <a:buFont typeface="Arial"/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5080" algn="r">
              <a:spcBef>
                <a:spcPts val="5"/>
              </a:spcBef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>
              <a:spcBef>
                <a:spcPts val="45"/>
              </a:spcBef>
              <a:buClr>
                <a:srgbClr val="000000"/>
              </a:buClr>
              <a:buFont typeface="Arial"/>
              <a:buNone/>
            </a:pP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>
              <a:spcBef>
                <a:spcPts val="5"/>
              </a:spcBef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>
              <a:spcBef>
                <a:spcPts val="20"/>
              </a:spcBef>
              <a:buClr>
                <a:srgbClr val="000000"/>
              </a:buClr>
              <a:buFont typeface="Arial"/>
              <a:buNone/>
            </a:pP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5080" algn="r"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 marR="5080" algn="r">
              <a:spcBef>
                <a:spcPts val="70"/>
              </a:spcBef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 marR="5080" algn="r">
              <a:spcBef>
                <a:spcPts val="60"/>
              </a:spcBef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  <a:p>
            <a:pPr marR="5080" algn="r">
              <a:spcBef>
                <a:spcPts val="70"/>
              </a:spcBef>
              <a:buClr>
                <a:srgbClr val="585858"/>
              </a:buClr>
              <a:buSzPct val="25000"/>
              <a:buFont typeface="Arial"/>
              <a:buNone/>
            </a:pPr>
            <a:r>
              <a:rPr lang="es-ES" sz="1800">
                <a:solidFill>
                  <a:srgbClr val="585858"/>
                </a:solidFill>
              </a:rPr>
              <a:t>•</a:t>
            </a:r>
          </a:p>
        </p:txBody>
      </p:sp>
      <p:sp>
        <p:nvSpPr>
          <p:cNvPr id="70" name="Shape 1735"/>
          <p:cNvSpPr/>
          <p:nvPr/>
        </p:nvSpPr>
        <p:spPr>
          <a:xfrm>
            <a:off x="1382070" y="6447338"/>
            <a:ext cx="2063367" cy="292607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00"/>
          </a:p>
        </p:txBody>
      </p:sp>
      <p:pic>
        <p:nvPicPr>
          <p:cNvPr id="7170" name="Picture 2" descr="Resultado de imagen para riesgo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1" y="4258161"/>
            <a:ext cx="1752635" cy="151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70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345696" y="262200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Lean Canvas en acción!</a:t>
            </a:r>
          </a:p>
        </p:txBody>
      </p:sp>
      <p:sp>
        <p:nvSpPr>
          <p:cNvPr id="437" name="Shape 437"/>
          <p:cNvSpPr/>
          <p:nvPr/>
        </p:nvSpPr>
        <p:spPr>
          <a:xfrm>
            <a:off x="345696" y="-526881"/>
            <a:ext cx="8402518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914" y="1740801"/>
            <a:ext cx="8562609" cy="500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/>
        </p:nvSpPr>
        <p:spPr>
          <a:xfrm>
            <a:off x="345696" y="262200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Lean Canvas en acción!</a:t>
            </a:r>
          </a:p>
        </p:txBody>
      </p:sp>
      <p:sp>
        <p:nvSpPr>
          <p:cNvPr id="444" name="Shape 444"/>
          <p:cNvSpPr/>
          <p:nvPr/>
        </p:nvSpPr>
        <p:spPr>
          <a:xfrm>
            <a:off x="345696" y="-526881"/>
            <a:ext cx="8402518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12" y="1556792"/>
            <a:ext cx="9144000" cy="554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¿En qué etapa están?</a:t>
            </a:r>
            <a:endParaRPr lang="es-CL" dirty="0"/>
          </a:p>
        </p:txBody>
      </p:sp>
      <p:pic>
        <p:nvPicPr>
          <p:cNvPr id="2050" name="Picture 2" descr="Resultado de imagen para pensando dibuj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369" y="2348880"/>
            <a:ext cx="2439262" cy="34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81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/>
        </p:nvSpPr>
        <p:spPr>
          <a:xfrm>
            <a:off x="345696" y="262200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Lean Canvas en acción!</a:t>
            </a:r>
          </a:p>
        </p:txBody>
      </p:sp>
      <p:sp>
        <p:nvSpPr>
          <p:cNvPr id="451" name="Shape 451"/>
          <p:cNvSpPr/>
          <p:nvPr/>
        </p:nvSpPr>
        <p:spPr>
          <a:xfrm>
            <a:off x="345696" y="-526881"/>
            <a:ext cx="8402518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 l="914" b="2317"/>
          <a:stretch/>
        </p:blipFill>
        <p:spPr>
          <a:xfrm>
            <a:off x="204243" y="1577888"/>
            <a:ext cx="8939284" cy="553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/>
        </p:nvSpPr>
        <p:spPr>
          <a:xfrm>
            <a:off x="345696" y="262200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Lean Canvas en acción!</a:t>
            </a:r>
          </a:p>
        </p:txBody>
      </p:sp>
      <p:sp>
        <p:nvSpPr>
          <p:cNvPr id="458" name="Shape 458"/>
          <p:cNvSpPr/>
          <p:nvPr/>
        </p:nvSpPr>
        <p:spPr>
          <a:xfrm>
            <a:off x="345696" y="-526881"/>
            <a:ext cx="8402518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 r="597"/>
          <a:stretch/>
        </p:blipFill>
        <p:spPr>
          <a:xfrm>
            <a:off x="63381" y="1556792"/>
            <a:ext cx="9089409" cy="560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/>
        </p:nvSpPr>
        <p:spPr>
          <a:xfrm>
            <a:off x="345696" y="262200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Lean Canvas en acción!</a:t>
            </a:r>
          </a:p>
        </p:txBody>
      </p:sp>
      <p:sp>
        <p:nvSpPr>
          <p:cNvPr id="465" name="Shape 465"/>
          <p:cNvSpPr/>
          <p:nvPr/>
        </p:nvSpPr>
        <p:spPr>
          <a:xfrm>
            <a:off x="345696" y="-526881"/>
            <a:ext cx="8402518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l="-1" t="945" r="924" b="1592"/>
          <a:stretch/>
        </p:blipFill>
        <p:spPr>
          <a:xfrm>
            <a:off x="158880" y="1628800"/>
            <a:ext cx="8776149" cy="5431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/>
        </p:nvSpPr>
        <p:spPr>
          <a:xfrm>
            <a:off x="345696" y="262200"/>
            <a:ext cx="6356399" cy="58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Lean Canvas en acción!</a:t>
            </a:r>
          </a:p>
        </p:txBody>
      </p:sp>
      <p:sp>
        <p:nvSpPr>
          <p:cNvPr id="472" name="Shape 472"/>
          <p:cNvSpPr/>
          <p:nvPr/>
        </p:nvSpPr>
        <p:spPr>
          <a:xfrm>
            <a:off x="345696" y="-526881"/>
            <a:ext cx="8402518" cy="4770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 r="1239"/>
          <a:stretch/>
        </p:blipFill>
        <p:spPr>
          <a:xfrm>
            <a:off x="95533" y="1481077"/>
            <a:ext cx="9048467" cy="552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628650" y="1268760"/>
            <a:ext cx="7886700" cy="2115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6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6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6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</a:t>
            </a:r>
            <a:r>
              <a:rPr lang="en-US" sz="48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Práctico</a:t>
            </a:r>
            <a:endParaRPr lang="en-US"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04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/>
        </p:nvSpPr>
        <p:spPr>
          <a:xfrm>
            <a:off x="0" y="1089150"/>
            <a:ext cx="9144000" cy="43381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Shape 1257"/>
          <p:cNvSpPr/>
          <p:nvPr/>
        </p:nvSpPr>
        <p:spPr>
          <a:xfrm>
            <a:off x="6728332" y="6059194"/>
            <a:ext cx="1858771" cy="46095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Shape 1258"/>
          <p:cNvSpPr/>
          <p:nvPr/>
        </p:nvSpPr>
        <p:spPr>
          <a:xfrm>
            <a:off x="459943" y="5893307"/>
            <a:ext cx="4062602" cy="2929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459943" y="6167628"/>
            <a:ext cx="3175378" cy="2929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Shape 1260"/>
          <p:cNvSpPr txBox="1">
            <a:spLocks noGrp="1"/>
          </p:cNvSpPr>
          <p:nvPr>
            <p:ph type="title"/>
          </p:nvPr>
        </p:nvSpPr>
        <p:spPr>
          <a:xfrm>
            <a:off x="707541" y="483995"/>
            <a:ext cx="5102100" cy="375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	 PRÁCTICO: BOOST</a:t>
            </a:r>
          </a:p>
        </p:txBody>
      </p:sp>
    </p:spTree>
    <p:extLst>
      <p:ext uri="{BB962C8B-B14F-4D97-AF65-F5344CB8AC3E}">
        <p14:creationId xmlns:p14="http://schemas.microsoft.com/office/powerpoint/2010/main" val="36080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66"/>
          <p:cNvSpPr/>
          <p:nvPr/>
        </p:nvSpPr>
        <p:spPr>
          <a:xfrm>
            <a:off x="654683" y="2287016"/>
            <a:ext cx="5182234" cy="31705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80"/>
                </a:moveTo>
                <a:lnTo>
                  <a:pt x="120000" y="119980"/>
                </a:lnTo>
                <a:lnTo>
                  <a:pt x="120000" y="0"/>
                </a:lnTo>
                <a:lnTo>
                  <a:pt x="0" y="0"/>
                </a:lnTo>
                <a:lnTo>
                  <a:pt x="0" y="1199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267"/>
          <p:cNvSpPr/>
          <p:nvPr/>
        </p:nvSpPr>
        <p:spPr>
          <a:xfrm>
            <a:off x="654683" y="2287016"/>
            <a:ext cx="5182234" cy="31705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80"/>
                </a:moveTo>
                <a:lnTo>
                  <a:pt x="120000" y="119980"/>
                </a:lnTo>
                <a:lnTo>
                  <a:pt x="120000" y="0"/>
                </a:lnTo>
                <a:lnTo>
                  <a:pt x="0" y="0"/>
                </a:lnTo>
                <a:lnTo>
                  <a:pt x="0" y="11998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1268"/>
          <p:cNvSpPr/>
          <p:nvPr/>
        </p:nvSpPr>
        <p:spPr>
          <a:xfrm>
            <a:off x="746150" y="2318002"/>
            <a:ext cx="1099335" cy="32461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1269"/>
          <p:cNvSpPr/>
          <p:nvPr/>
        </p:nvSpPr>
        <p:spPr>
          <a:xfrm>
            <a:off x="1723389" y="2318002"/>
            <a:ext cx="164592" cy="324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70"/>
          <p:cNvSpPr/>
          <p:nvPr/>
        </p:nvSpPr>
        <p:spPr>
          <a:xfrm>
            <a:off x="1938273" y="2318002"/>
            <a:ext cx="3940961" cy="324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271"/>
          <p:cNvSpPr/>
          <p:nvPr/>
        </p:nvSpPr>
        <p:spPr>
          <a:xfrm>
            <a:off x="746150" y="2622802"/>
            <a:ext cx="1616963" cy="324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272"/>
          <p:cNvSpPr/>
          <p:nvPr/>
        </p:nvSpPr>
        <p:spPr>
          <a:xfrm>
            <a:off x="2247643" y="2622802"/>
            <a:ext cx="137159" cy="3246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273"/>
          <p:cNvSpPr/>
          <p:nvPr/>
        </p:nvSpPr>
        <p:spPr>
          <a:xfrm>
            <a:off x="746150" y="2927551"/>
            <a:ext cx="1197062" cy="32491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74"/>
          <p:cNvSpPr/>
          <p:nvPr/>
        </p:nvSpPr>
        <p:spPr>
          <a:xfrm>
            <a:off x="1810257" y="2927551"/>
            <a:ext cx="908977" cy="32491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275"/>
          <p:cNvSpPr/>
          <p:nvPr/>
        </p:nvSpPr>
        <p:spPr>
          <a:xfrm>
            <a:off x="2668268" y="2927551"/>
            <a:ext cx="409194" cy="32491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276"/>
          <p:cNvSpPr/>
          <p:nvPr/>
        </p:nvSpPr>
        <p:spPr>
          <a:xfrm>
            <a:off x="3014472" y="2927551"/>
            <a:ext cx="1511046" cy="32491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277"/>
          <p:cNvSpPr/>
          <p:nvPr/>
        </p:nvSpPr>
        <p:spPr>
          <a:xfrm>
            <a:off x="4483607" y="2927551"/>
            <a:ext cx="409191" cy="32491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278"/>
          <p:cNvSpPr/>
          <p:nvPr/>
        </p:nvSpPr>
        <p:spPr>
          <a:xfrm>
            <a:off x="4831332" y="2927551"/>
            <a:ext cx="1045373" cy="32491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279"/>
          <p:cNvSpPr/>
          <p:nvPr/>
        </p:nvSpPr>
        <p:spPr>
          <a:xfrm>
            <a:off x="746150" y="3232657"/>
            <a:ext cx="1258785" cy="3246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280"/>
          <p:cNvSpPr/>
          <p:nvPr/>
        </p:nvSpPr>
        <p:spPr>
          <a:xfrm>
            <a:off x="1865122" y="3232657"/>
            <a:ext cx="137159" cy="3246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1283"/>
          <p:cNvSpPr/>
          <p:nvPr/>
        </p:nvSpPr>
        <p:spPr>
          <a:xfrm>
            <a:off x="3756849" y="3763262"/>
            <a:ext cx="441197" cy="3246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1293"/>
          <p:cNvSpPr/>
          <p:nvPr/>
        </p:nvSpPr>
        <p:spPr>
          <a:xfrm>
            <a:off x="746150" y="5106032"/>
            <a:ext cx="1639951" cy="26974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1294"/>
          <p:cNvSpPr/>
          <p:nvPr/>
        </p:nvSpPr>
        <p:spPr>
          <a:xfrm>
            <a:off x="2268982" y="5106032"/>
            <a:ext cx="903795" cy="26974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1295"/>
          <p:cNvSpPr/>
          <p:nvPr/>
        </p:nvSpPr>
        <p:spPr>
          <a:xfrm>
            <a:off x="3110483" y="5106032"/>
            <a:ext cx="862493" cy="26974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1296"/>
          <p:cNvSpPr/>
          <p:nvPr/>
        </p:nvSpPr>
        <p:spPr>
          <a:xfrm>
            <a:off x="3927346" y="5106032"/>
            <a:ext cx="541400" cy="26974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1297"/>
          <p:cNvSpPr/>
          <p:nvPr/>
        </p:nvSpPr>
        <p:spPr>
          <a:xfrm>
            <a:off x="4360164" y="5106032"/>
            <a:ext cx="118872" cy="26974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1298"/>
          <p:cNvSpPr/>
          <p:nvPr/>
        </p:nvSpPr>
        <p:spPr>
          <a:xfrm>
            <a:off x="395630" y="1681858"/>
            <a:ext cx="1843405" cy="390144"/>
          </a:xfrm>
          <a:prstGeom prst="rect">
            <a:avLst/>
          </a:prstGeom>
          <a:blipFill rotWithShape="1">
            <a:blip r:embed="rId20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1299"/>
          <p:cNvSpPr/>
          <p:nvPr/>
        </p:nvSpPr>
        <p:spPr>
          <a:xfrm>
            <a:off x="2118105" y="1681858"/>
            <a:ext cx="605790" cy="390144"/>
          </a:xfrm>
          <a:prstGeom prst="rect">
            <a:avLst/>
          </a:prstGeom>
          <a:blipFill rotWithShape="1">
            <a:blip r:embed="rId21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1300"/>
          <p:cNvSpPr/>
          <p:nvPr/>
        </p:nvSpPr>
        <p:spPr>
          <a:xfrm>
            <a:off x="2605783" y="1681858"/>
            <a:ext cx="1637664" cy="390144"/>
          </a:xfrm>
          <a:prstGeom prst="rect">
            <a:avLst/>
          </a:prstGeom>
          <a:blipFill rotWithShape="1">
            <a:blip r:embed="rId22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1301"/>
          <p:cNvSpPr/>
          <p:nvPr/>
        </p:nvSpPr>
        <p:spPr>
          <a:xfrm>
            <a:off x="6963156" y="2025393"/>
            <a:ext cx="1522476" cy="1592578"/>
          </a:xfrm>
          <a:prstGeom prst="rect">
            <a:avLst/>
          </a:prstGeom>
          <a:blipFill rotWithShape="1">
            <a:blip r:embed="rId23">
              <a:alphaModFix/>
              <a:biLevel thresh="75000"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1302"/>
          <p:cNvSpPr/>
          <p:nvPr/>
        </p:nvSpPr>
        <p:spPr>
          <a:xfrm>
            <a:off x="7593203" y="2472510"/>
            <a:ext cx="530350" cy="649526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1303"/>
          <p:cNvSpPr/>
          <p:nvPr/>
        </p:nvSpPr>
        <p:spPr>
          <a:xfrm>
            <a:off x="6728332" y="6059194"/>
            <a:ext cx="1858771" cy="460958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1355"/>
          <p:cNvSpPr txBox="1">
            <a:spLocks noGrp="1"/>
          </p:cNvSpPr>
          <p:nvPr>
            <p:ph type="title"/>
          </p:nvPr>
        </p:nvSpPr>
        <p:spPr>
          <a:xfrm>
            <a:off x="707541" y="483995"/>
            <a:ext cx="4570729" cy="3759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	 PRÁCTICO: BOOST</a:t>
            </a:r>
          </a:p>
        </p:txBody>
      </p:sp>
    </p:spTree>
    <p:extLst>
      <p:ext uri="{BB962C8B-B14F-4D97-AF65-F5344CB8AC3E}">
        <p14:creationId xmlns:p14="http://schemas.microsoft.com/office/powerpoint/2010/main" val="297617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/>
          <p:nvPr/>
        </p:nvSpPr>
        <p:spPr>
          <a:xfrm>
            <a:off x="2453002" y="2287016"/>
            <a:ext cx="5624193" cy="31705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80"/>
                </a:moveTo>
                <a:lnTo>
                  <a:pt x="120000" y="119980"/>
                </a:lnTo>
                <a:lnTo>
                  <a:pt x="120000" y="0"/>
                </a:lnTo>
                <a:lnTo>
                  <a:pt x="0" y="0"/>
                </a:lnTo>
                <a:lnTo>
                  <a:pt x="0" y="1199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Shape 1309"/>
          <p:cNvSpPr/>
          <p:nvPr/>
        </p:nvSpPr>
        <p:spPr>
          <a:xfrm>
            <a:off x="2453002" y="2287016"/>
            <a:ext cx="5624193" cy="31705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80"/>
                </a:moveTo>
                <a:lnTo>
                  <a:pt x="120000" y="119980"/>
                </a:lnTo>
                <a:lnTo>
                  <a:pt x="120000" y="0"/>
                </a:lnTo>
                <a:lnTo>
                  <a:pt x="0" y="0"/>
                </a:lnTo>
                <a:lnTo>
                  <a:pt x="0" y="11998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Shape 1310"/>
          <p:cNvSpPr/>
          <p:nvPr/>
        </p:nvSpPr>
        <p:spPr>
          <a:xfrm>
            <a:off x="2544825" y="2318002"/>
            <a:ext cx="301749" cy="324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Shape 1311"/>
          <p:cNvSpPr/>
          <p:nvPr/>
        </p:nvSpPr>
        <p:spPr>
          <a:xfrm>
            <a:off x="3002277" y="2318002"/>
            <a:ext cx="482344" cy="324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Shape 1312"/>
          <p:cNvSpPr/>
          <p:nvPr/>
        </p:nvSpPr>
        <p:spPr>
          <a:xfrm>
            <a:off x="3595114" y="2318002"/>
            <a:ext cx="783093" cy="324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Shape 1313"/>
          <p:cNvSpPr/>
          <p:nvPr/>
        </p:nvSpPr>
        <p:spPr>
          <a:xfrm>
            <a:off x="4517135" y="2318002"/>
            <a:ext cx="801382" cy="3246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Shape 1314"/>
          <p:cNvSpPr/>
          <p:nvPr/>
        </p:nvSpPr>
        <p:spPr>
          <a:xfrm>
            <a:off x="5456173" y="2318002"/>
            <a:ext cx="315467" cy="3246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Shape 1315"/>
          <p:cNvSpPr/>
          <p:nvPr/>
        </p:nvSpPr>
        <p:spPr>
          <a:xfrm>
            <a:off x="5937757" y="2318002"/>
            <a:ext cx="1027963" cy="3246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Shape 1316"/>
          <p:cNvSpPr/>
          <p:nvPr/>
        </p:nvSpPr>
        <p:spPr>
          <a:xfrm>
            <a:off x="7108570" y="2318002"/>
            <a:ext cx="406907" cy="3246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Shape 1317"/>
          <p:cNvSpPr/>
          <p:nvPr/>
        </p:nvSpPr>
        <p:spPr>
          <a:xfrm>
            <a:off x="7651114" y="2318002"/>
            <a:ext cx="447040" cy="3246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Shape 1318"/>
          <p:cNvSpPr/>
          <p:nvPr/>
        </p:nvSpPr>
        <p:spPr>
          <a:xfrm>
            <a:off x="3002277" y="2622802"/>
            <a:ext cx="2516479" cy="3246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Shape 1319"/>
          <p:cNvSpPr/>
          <p:nvPr/>
        </p:nvSpPr>
        <p:spPr>
          <a:xfrm>
            <a:off x="5527801" y="2622802"/>
            <a:ext cx="2558628" cy="32461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Shape 1320"/>
          <p:cNvSpPr/>
          <p:nvPr/>
        </p:nvSpPr>
        <p:spPr>
          <a:xfrm>
            <a:off x="3002277" y="2927551"/>
            <a:ext cx="411480" cy="3249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3339082" y="2927551"/>
            <a:ext cx="912468" cy="32491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Shape 1322"/>
          <p:cNvSpPr/>
          <p:nvPr/>
        </p:nvSpPr>
        <p:spPr>
          <a:xfrm>
            <a:off x="4181855" y="2927551"/>
            <a:ext cx="228600" cy="32491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Shape 1323"/>
          <p:cNvSpPr/>
          <p:nvPr/>
        </p:nvSpPr>
        <p:spPr>
          <a:xfrm>
            <a:off x="4360164" y="2927551"/>
            <a:ext cx="642517" cy="32491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Shape 1324"/>
          <p:cNvSpPr/>
          <p:nvPr/>
        </p:nvSpPr>
        <p:spPr>
          <a:xfrm>
            <a:off x="4904485" y="2927551"/>
            <a:ext cx="982675" cy="324916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Shape 1325"/>
          <p:cNvSpPr/>
          <p:nvPr/>
        </p:nvSpPr>
        <p:spPr>
          <a:xfrm>
            <a:off x="5764021" y="2927551"/>
            <a:ext cx="152399" cy="32491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2544825" y="3537457"/>
            <a:ext cx="265175" cy="32461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2677414" y="3537457"/>
            <a:ext cx="137159" cy="32461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Shape 1328"/>
          <p:cNvSpPr/>
          <p:nvPr/>
        </p:nvSpPr>
        <p:spPr>
          <a:xfrm>
            <a:off x="3003802" y="3537457"/>
            <a:ext cx="482344" cy="324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Shape 1329"/>
          <p:cNvSpPr/>
          <p:nvPr/>
        </p:nvSpPr>
        <p:spPr>
          <a:xfrm>
            <a:off x="3582923" y="3537457"/>
            <a:ext cx="783093" cy="324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Shape 1330"/>
          <p:cNvSpPr/>
          <p:nvPr/>
        </p:nvSpPr>
        <p:spPr>
          <a:xfrm>
            <a:off x="4491228" y="3537457"/>
            <a:ext cx="1322829" cy="32461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Shape 1331"/>
          <p:cNvSpPr/>
          <p:nvPr/>
        </p:nvSpPr>
        <p:spPr>
          <a:xfrm>
            <a:off x="5939282" y="3537457"/>
            <a:ext cx="1311275" cy="32461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Shape 1332"/>
          <p:cNvSpPr/>
          <p:nvPr/>
        </p:nvSpPr>
        <p:spPr>
          <a:xfrm>
            <a:off x="7387463" y="3537457"/>
            <a:ext cx="268224" cy="32461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Shape 1333"/>
          <p:cNvSpPr/>
          <p:nvPr/>
        </p:nvSpPr>
        <p:spPr>
          <a:xfrm>
            <a:off x="7779131" y="3537457"/>
            <a:ext cx="310896" cy="32461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Shape 1334"/>
          <p:cNvSpPr/>
          <p:nvPr/>
        </p:nvSpPr>
        <p:spPr>
          <a:xfrm>
            <a:off x="2544825" y="3842257"/>
            <a:ext cx="1544064" cy="32461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Shape 1335"/>
          <p:cNvSpPr/>
          <p:nvPr/>
        </p:nvSpPr>
        <p:spPr>
          <a:xfrm>
            <a:off x="4287010" y="3842257"/>
            <a:ext cx="228600" cy="32461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Shape 1336"/>
          <p:cNvSpPr/>
          <p:nvPr/>
        </p:nvSpPr>
        <p:spPr>
          <a:xfrm>
            <a:off x="4718303" y="3842257"/>
            <a:ext cx="430784" cy="32461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Shape 1337"/>
          <p:cNvSpPr/>
          <p:nvPr/>
        </p:nvSpPr>
        <p:spPr>
          <a:xfrm>
            <a:off x="5358637" y="3842257"/>
            <a:ext cx="1078254" cy="32461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Shape 1338"/>
          <p:cNvSpPr/>
          <p:nvPr/>
        </p:nvSpPr>
        <p:spPr>
          <a:xfrm>
            <a:off x="6655942" y="3842257"/>
            <a:ext cx="860907" cy="32461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Shape 1339"/>
          <p:cNvSpPr/>
          <p:nvPr/>
        </p:nvSpPr>
        <p:spPr>
          <a:xfrm>
            <a:off x="7710550" y="3842257"/>
            <a:ext cx="413766" cy="32461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Shape 1340"/>
          <p:cNvSpPr/>
          <p:nvPr/>
        </p:nvSpPr>
        <p:spPr>
          <a:xfrm>
            <a:off x="2544825" y="4147057"/>
            <a:ext cx="1514348" cy="32461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Shape 1341"/>
          <p:cNvSpPr/>
          <p:nvPr/>
        </p:nvSpPr>
        <p:spPr>
          <a:xfrm>
            <a:off x="2544825" y="4757039"/>
            <a:ext cx="265175" cy="32461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Shape 1342"/>
          <p:cNvSpPr/>
          <p:nvPr/>
        </p:nvSpPr>
        <p:spPr>
          <a:xfrm>
            <a:off x="2677414" y="4757039"/>
            <a:ext cx="137159" cy="32461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Shape 1343"/>
          <p:cNvSpPr/>
          <p:nvPr/>
        </p:nvSpPr>
        <p:spPr>
          <a:xfrm>
            <a:off x="2962655" y="4757039"/>
            <a:ext cx="1182192" cy="324610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Shape 1344"/>
          <p:cNvSpPr/>
          <p:nvPr/>
        </p:nvSpPr>
        <p:spPr>
          <a:xfrm>
            <a:off x="4253482" y="4757039"/>
            <a:ext cx="636651" cy="324610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Shape 1345"/>
          <p:cNvSpPr/>
          <p:nvPr/>
        </p:nvSpPr>
        <p:spPr>
          <a:xfrm>
            <a:off x="4977637" y="4757039"/>
            <a:ext cx="904303" cy="324610"/>
          </a:xfrm>
          <a:prstGeom prst="rect">
            <a:avLst/>
          </a:pr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Shape 1346"/>
          <p:cNvSpPr/>
          <p:nvPr/>
        </p:nvSpPr>
        <p:spPr>
          <a:xfrm>
            <a:off x="5983478" y="4757039"/>
            <a:ext cx="1772028" cy="324610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Shape 1347"/>
          <p:cNvSpPr/>
          <p:nvPr/>
        </p:nvSpPr>
        <p:spPr>
          <a:xfrm>
            <a:off x="7853806" y="4757039"/>
            <a:ext cx="265175" cy="324610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Shape 1348"/>
          <p:cNvSpPr/>
          <p:nvPr/>
        </p:nvSpPr>
        <p:spPr>
          <a:xfrm>
            <a:off x="2544825" y="5061839"/>
            <a:ext cx="1405125" cy="324610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Shape 1349"/>
          <p:cNvSpPr/>
          <p:nvPr/>
        </p:nvSpPr>
        <p:spPr>
          <a:xfrm>
            <a:off x="3890771" y="5061839"/>
            <a:ext cx="1497836" cy="324610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Shape 1350"/>
          <p:cNvSpPr/>
          <p:nvPr/>
        </p:nvSpPr>
        <p:spPr>
          <a:xfrm>
            <a:off x="5332728" y="5061839"/>
            <a:ext cx="467765" cy="324610"/>
          </a:xfrm>
          <a:prstGeom prst="rect">
            <a:avLst/>
          </a:pr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Shape 1351"/>
          <p:cNvSpPr/>
          <p:nvPr/>
        </p:nvSpPr>
        <p:spPr>
          <a:xfrm>
            <a:off x="5745732" y="5061839"/>
            <a:ext cx="1003578" cy="324610"/>
          </a:xfrm>
          <a:prstGeom prst="rect">
            <a:avLst/>
          </a:pr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2194305" y="1681858"/>
            <a:ext cx="1858896" cy="390144"/>
          </a:xfrm>
          <a:prstGeom prst="rect">
            <a:avLst/>
          </a:prstGeom>
          <a:blipFill rotWithShape="1">
            <a:blip r:embed="rId41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Shape 1353"/>
          <p:cNvSpPr/>
          <p:nvPr/>
        </p:nvSpPr>
        <p:spPr>
          <a:xfrm>
            <a:off x="179512" y="1521713"/>
            <a:ext cx="1522476" cy="1592578"/>
          </a:xfrm>
          <a:prstGeom prst="rect">
            <a:avLst/>
          </a:prstGeom>
          <a:blipFill rotWithShape="1">
            <a:blip r:embed="rId42">
              <a:alphaModFix/>
              <a:biLevel thresh="75000"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endParaRPr sz="1800"/>
          </a:p>
        </p:txBody>
      </p:sp>
      <p:sp>
        <p:nvSpPr>
          <p:cNvPr id="1354" name="Shape 1354"/>
          <p:cNvSpPr/>
          <p:nvPr/>
        </p:nvSpPr>
        <p:spPr>
          <a:xfrm>
            <a:off x="820520" y="2010740"/>
            <a:ext cx="530350" cy="649526"/>
          </a:xfrm>
          <a:prstGeom prst="rect">
            <a:avLst/>
          </a:prstGeom>
          <a:blipFill rotWithShape="1">
            <a:blip r:embed="rId4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Shape 1355"/>
          <p:cNvSpPr txBox="1">
            <a:spLocks noGrp="1"/>
          </p:cNvSpPr>
          <p:nvPr>
            <p:ph type="title"/>
          </p:nvPr>
        </p:nvSpPr>
        <p:spPr>
          <a:xfrm>
            <a:off x="707541" y="483995"/>
            <a:ext cx="4570729" cy="3759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	 PRÁCTICO: BOOST</a:t>
            </a:r>
          </a:p>
        </p:txBody>
      </p:sp>
      <p:sp>
        <p:nvSpPr>
          <p:cNvPr id="1356" name="Shape 1356"/>
          <p:cNvSpPr/>
          <p:nvPr/>
        </p:nvSpPr>
        <p:spPr>
          <a:xfrm>
            <a:off x="6728332" y="6059194"/>
            <a:ext cx="1858771" cy="460958"/>
          </a:xfrm>
          <a:prstGeom prst="rect">
            <a:avLst/>
          </a:prstGeom>
          <a:blipFill rotWithShape="1">
            <a:blip r:embed="rId4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60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/>
          <p:nvPr/>
        </p:nvSpPr>
        <p:spPr>
          <a:xfrm>
            <a:off x="491324" y="2287016"/>
            <a:ext cx="5346063" cy="2247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72"/>
                </a:moveTo>
                <a:lnTo>
                  <a:pt x="119988" y="119972"/>
                </a:lnTo>
                <a:lnTo>
                  <a:pt x="119988" y="0"/>
                </a:lnTo>
                <a:lnTo>
                  <a:pt x="0" y="0"/>
                </a:lnTo>
                <a:lnTo>
                  <a:pt x="0" y="1199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Shape 1362"/>
          <p:cNvSpPr/>
          <p:nvPr/>
        </p:nvSpPr>
        <p:spPr>
          <a:xfrm>
            <a:off x="491324" y="2287016"/>
            <a:ext cx="5346063" cy="2247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72"/>
                </a:moveTo>
                <a:lnTo>
                  <a:pt x="119988" y="119972"/>
                </a:lnTo>
                <a:lnTo>
                  <a:pt x="119988" y="0"/>
                </a:lnTo>
                <a:lnTo>
                  <a:pt x="0" y="0"/>
                </a:lnTo>
                <a:lnTo>
                  <a:pt x="0" y="119972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Shape 1363"/>
          <p:cNvSpPr/>
          <p:nvPr/>
        </p:nvSpPr>
        <p:spPr>
          <a:xfrm>
            <a:off x="582777" y="2318002"/>
            <a:ext cx="1386711" cy="324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Shape 1364"/>
          <p:cNvSpPr/>
          <p:nvPr/>
        </p:nvSpPr>
        <p:spPr>
          <a:xfrm>
            <a:off x="2139058" y="2318002"/>
            <a:ext cx="556767" cy="324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Shape 1365"/>
          <p:cNvSpPr/>
          <p:nvPr/>
        </p:nvSpPr>
        <p:spPr>
          <a:xfrm>
            <a:off x="2853816" y="2318002"/>
            <a:ext cx="1008799" cy="324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Shape 1366"/>
          <p:cNvSpPr/>
          <p:nvPr/>
        </p:nvSpPr>
        <p:spPr>
          <a:xfrm>
            <a:off x="4033773" y="2318002"/>
            <a:ext cx="1410335" cy="3246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Shape 1367"/>
          <p:cNvSpPr/>
          <p:nvPr/>
        </p:nvSpPr>
        <p:spPr>
          <a:xfrm>
            <a:off x="5632703" y="2318002"/>
            <a:ext cx="228600" cy="3246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Shape 1368"/>
          <p:cNvSpPr/>
          <p:nvPr/>
        </p:nvSpPr>
        <p:spPr>
          <a:xfrm>
            <a:off x="582777" y="2622802"/>
            <a:ext cx="1476628" cy="3246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Shape 1369"/>
          <p:cNvSpPr/>
          <p:nvPr/>
        </p:nvSpPr>
        <p:spPr>
          <a:xfrm>
            <a:off x="2164967" y="2622802"/>
            <a:ext cx="317753" cy="3246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Shape 1370"/>
          <p:cNvSpPr/>
          <p:nvPr/>
        </p:nvSpPr>
        <p:spPr>
          <a:xfrm>
            <a:off x="2603880" y="2622802"/>
            <a:ext cx="1012278" cy="3246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Shape 1371"/>
          <p:cNvSpPr/>
          <p:nvPr/>
        </p:nvSpPr>
        <p:spPr>
          <a:xfrm>
            <a:off x="3718305" y="2622802"/>
            <a:ext cx="409194" cy="3246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Shape 1372"/>
          <p:cNvSpPr/>
          <p:nvPr/>
        </p:nvSpPr>
        <p:spPr>
          <a:xfrm>
            <a:off x="4219701" y="2622802"/>
            <a:ext cx="1154201" cy="32461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Shape 1373"/>
          <p:cNvSpPr/>
          <p:nvPr/>
        </p:nvSpPr>
        <p:spPr>
          <a:xfrm>
            <a:off x="5472682" y="2622802"/>
            <a:ext cx="411477" cy="3246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Shape 1374"/>
          <p:cNvSpPr/>
          <p:nvPr/>
        </p:nvSpPr>
        <p:spPr>
          <a:xfrm>
            <a:off x="582777" y="2927551"/>
            <a:ext cx="1033181" cy="32491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Shape 1375"/>
          <p:cNvSpPr/>
          <p:nvPr/>
        </p:nvSpPr>
        <p:spPr>
          <a:xfrm>
            <a:off x="1546225" y="2927551"/>
            <a:ext cx="411480" cy="3249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Shape 1376"/>
          <p:cNvSpPr/>
          <p:nvPr/>
        </p:nvSpPr>
        <p:spPr>
          <a:xfrm>
            <a:off x="1883027" y="2927551"/>
            <a:ext cx="1776857" cy="32491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Shape 1377"/>
          <p:cNvSpPr/>
          <p:nvPr/>
        </p:nvSpPr>
        <p:spPr>
          <a:xfrm>
            <a:off x="582777" y="3232657"/>
            <a:ext cx="216406" cy="3246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Shape 1378"/>
          <p:cNvSpPr/>
          <p:nvPr/>
        </p:nvSpPr>
        <p:spPr>
          <a:xfrm>
            <a:off x="753464" y="3232657"/>
            <a:ext cx="630934" cy="32461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Shape 1379"/>
          <p:cNvSpPr/>
          <p:nvPr/>
        </p:nvSpPr>
        <p:spPr>
          <a:xfrm>
            <a:off x="1319149" y="3232657"/>
            <a:ext cx="719086" cy="32461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Shape 1380"/>
          <p:cNvSpPr/>
          <p:nvPr/>
        </p:nvSpPr>
        <p:spPr>
          <a:xfrm>
            <a:off x="582777" y="3537457"/>
            <a:ext cx="216406" cy="3246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Shape 1381"/>
          <p:cNvSpPr/>
          <p:nvPr/>
        </p:nvSpPr>
        <p:spPr>
          <a:xfrm>
            <a:off x="753464" y="3537457"/>
            <a:ext cx="1481706" cy="32461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Shape 1382"/>
          <p:cNvSpPr/>
          <p:nvPr/>
        </p:nvSpPr>
        <p:spPr>
          <a:xfrm>
            <a:off x="2171064" y="3537457"/>
            <a:ext cx="418338" cy="32461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Shape 1383"/>
          <p:cNvSpPr/>
          <p:nvPr/>
        </p:nvSpPr>
        <p:spPr>
          <a:xfrm>
            <a:off x="2512441" y="3537457"/>
            <a:ext cx="912468" cy="32461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Shape 1384"/>
          <p:cNvSpPr/>
          <p:nvPr/>
        </p:nvSpPr>
        <p:spPr>
          <a:xfrm>
            <a:off x="3355594" y="3537457"/>
            <a:ext cx="554353" cy="32461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Shape 1385"/>
          <p:cNvSpPr/>
          <p:nvPr/>
        </p:nvSpPr>
        <p:spPr>
          <a:xfrm>
            <a:off x="582777" y="3842257"/>
            <a:ext cx="216406" cy="3246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Shape 1386"/>
          <p:cNvSpPr/>
          <p:nvPr/>
        </p:nvSpPr>
        <p:spPr>
          <a:xfrm>
            <a:off x="753464" y="3842257"/>
            <a:ext cx="1589531" cy="32461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Shape 1387"/>
          <p:cNvSpPr/>
          <p:nvPr/>
        </p:nvSpPr>
        <p:spPr>
          <a:xfrm>
            <a:off x="582777" y="4147057"/>
            <a:ext cx="216406" cy="3246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Shape 1388"/>
          <p:cNvSpPr/>
          <p:nvPr/>
        </p:nvSpPr>
        <p:spPr>
          <a:xfrm>
            <a:off x="753464" y="4147057"/>
            <a:ext cx="648081" cy="32461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Shape 1389"/>
          <p:cNvSpPr/>
          <p:nvPr/>
        </p:nvSpPr>
        <p:spPr>
          <a:xfrm>
            <a:off x="1335912" y="4147057"/>
            <a:ext cx="374902" cy="32461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Shape 1390"/>
          <p:cNvSpPr/>
          <p:nvPr/>
        </p:nvSpPr>
        <p:spPr>
          <a:xfrm>
            <a:off x="1585849" y="4147057"/>
            <a:ext cx="579119" cy="32461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Shape 1391"/>
          <p:cNvSpPr/>
          <p:nvPr/>
        </p:nvSpPr>
        <p:spPr>
          <a:xfrm>
            <a:off x="395630" y="1681858"/>
            <a:ext cx="1956179" cy="390144"/>
          </a:xfrm>
          <a:prstGeom prst="rect">
            <a:avLst/>
          </a:prstGeom>
          <a:blipFill rotWithShape="1">
            <a:blip r:embed="rId27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Shape 1392"/>
          <p:cNvSpPr/>
          <p:nvPr/>
        </p:nvSpPr>
        <p:spPr>
          <a:xfrm>
            <a:off x="2238500" y="1681858"/>
            <a:ext cx="1125080" cy="390144"/>
          </a:xfrm>
          <a:prstGeom prst="rect">
            <a:avLst/>
          </a:prstGeom>
          <a:blipFill rotWithShape="1">
            <a:blip r:embed="rId28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Shape 1393"/>
          <p:cNvSpPr/>
          <p:nvPr/>
        </p:nvSpPr>
        <p:spPr>
          <a:xfrm>
            <a:off x="3256788" y="1681858"/>
            <a:ext cx="605789" cy="390144"/>
          </a:xfrm>
          <a:prstGeom prst="rect">
            <a:avLst/>
          </a:prstGeom>
          <a:blipFill rotWithShape="1">
            <a:blip r:embed="rId29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Shape 1394"/>
          <p:cNvSpPr/>
          <p:nvPr/>
        </p:nvSpPr>
        <p:spPr>
          <a:xfrm>
            <a:off x="3742944" y="1681858"/>
            <a:ext cx="1136053" cy="390144"/>
          </a:xfrm>
          <a:prstGeom prst="rect">
            <a:avLst/>
          </a:prstGeom>
          <a:blipFill rotWithShape="1">
            <a:blip r:embed="rId30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Shape 1395"/>
          <p:cNvSpPr/>
          <p:nvPr/>
        </p:nvSpPr>
        <p:spPr>
          <a:xfrm>
            <a:off x="6963156" y="2025393"/>
            <a:ext cx="1522476" cy="1592578"/>
          </a:xfrm>
          <a:prstGeom prst="rect">
            <a:avLst/>
          </a:prstGeom>
          <a:blipFill rotWithShape="1">
            <a:blip r:embed="rId31">
              <a:alphaModFix/>
              <a:biLevel thresh="75000"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endParaRPr sz="1800"/>
          </a:p>
        </p:txBody>
      </p:sp>
      <p:sp>
        <p:nvSpPr>
          <p:cNvPr id="1396" name="Shape 1396"/>
          <p:cNvSpPr/>
          <p:nvPr/>
        </p:nvSpPr>
        <p:spPr>
          <a:xfrm>
            <a:off x="7593203" y="2472510"/>
            <a:ext cx="530350" cy="649526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Shape 1397"/>
          <p:cNvSpPr/>
          <p:nvPr/>
        </p:nvSpPr>
        <p:spPr>
          <a:xfrm>
            <a:off x="6728332" y="6059194"/>
            <a:ext cx="1858771" cy="460958"/>
          </a:xfrm>
          <a:prstGeom prst="rect">
            <a:avLst/>
          </a:pr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Shape 1398"/>
          <p:cNvSpPr txBox="1">
            <a:spLocks noGrp="1"/>
          </p:cNvSpPr>
          <p:nvPr>
            <p:ph type="title"/>
          </p:nvPr>
        </p:nvSpPr>
        <p:spPr>
          <a:xfrm>
            <a:off x="707541" y="483995"/>
            <a:ext cx="4570799" cy="375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	 PRÁCTICO: BOOST</a:t>
            </a:r>
          </a:p>
        </p:txBody>
      </p:sp>
    </p:spTree>
    <p:extLst>
      <p:ext uri="{BB962C8B-B14F-4D97-AF65-F5344CB8AC3E}">
        <p14:creationId xmlns:p14="http://schemas.microsoft.com/office/powerpoint/2010/main" val="17994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/>
          <p:nvPr/>
        </p:nvSpPr>
        <p:spPr>
          <a:xfrm>
            <a:off x="2453002" y="2165093"/>
            <a:ext cx="5624193" cy="31705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80"/>
                </a:moveTo>
                <a:lnTo>
                  <a:pt x="120000" y="119980"/>
                </a:lnTo>
                <a:lnTo>
                  <a:pt x="120000" y="0"/>
                </a:lnTo>
                <a:lnTo>
                  <a:pt x="0" y="0"/>
                </a:lnTo>
                <a:lnTo>
                  <a:pt x="0" y="1199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Shape 1404"/>
          <p:cNvSpPr/>
          <p:nvPr/>
        </p:nvSpPr>
        <p:spPr>
          <a:xfrm>
            <a:off x="2453002" y="2165093"/>
            <a:ext cx="5624193" cy="31705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80"/>
                </a:moveTo>
                <a:lnTo>
                  <a:pt x="120000" y="119980"/>
                </a:lnTo>
                <a:lnTo>
                  <a:pt x="120000" y="0"/>
                </a:lnTo>
                <a:lnTo>
                  <a:pt x="0" y="0"/>
                </a:lnTo>
                <a:lnTo>
                  <a:pt x="0" y="11998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Shape 1405"/>
          <p:cNvSpPr/>
          <p:nvPr/>
        </p:nvSpPr>
        <p:spPr>
          <a:xfrm>
            <a:off x="2544825" y="2196083"/>
            <a:ext cx="2587498" cy="324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Shape 1406"/>
          <p:cNvSpPr/>
          <p:nvPr/>
        </p:nvSpPr>
        <p:spPr>
          <a:xfrm>
            <a:off x="5151373" y="2196083"/>
            <a:ext cx="2971418" cy="324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Shape 1407"/>
          <p:cNvSpPr/>
          <p:nvPr/>
        </p:nvSpPr>
        <p:spPr>
          <a:xfrm>
            <a:off x="2544825" y="2500883"/>
            <a:ext cx="1033181" cy="324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Shape 1408"/>
          <p:cNvSpPr/>
          <p:nvPr/>
        </p:nvSpPr>
        <p:spPr>
          <a:xfrm>
            <a:off x="3508246" y="2500883"/>
            <a:ext cx="411477" cy="3246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Shape 1409"/>
          <p:cNvSpPr/>
          <p:nvPr/>
        </p:nvSpPr>
        <p:spPr>
          <a:xfrm>
            <a:off x="3845051" y="2500883"/>
            <a:ext cx="1776856" cy="3246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Shape 1410"/>
          <p:cNvSpPr/>
          <p:nvPr/>
        </p:nvSpPr>
        <p:spPr>
          <a:xfrm>
            <a:off x="5503417" y="2500883"/>
            <a:ext cx="152399" cy="3246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Shape 1411"/>
          <p:cNvSpPr/>
          <p:nvPr/>
        </p:nvSpPr>
        <p:spPr>
          <a:xfrm>
            <a:off x="2544825" y="3110433"/>
            <a:ext cx="301749" cy="32491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Shape 1412"/>
          <p:cNvSpPr/>
          <p:nvPr/>
        </p:nvSpPr>
        <p:spPr>
          <a:xfrm>
            <a:off x="3002277" y="3110433"/>
            <a:ext cx="682370" cy="32491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Shape 1413"/>
          <p:cNvSpPr/>
          <p:nvPr/>
        </p:nvSpPr>
        <p:spPr>
          <a:xfrm>
            <a:off x="3611878" y="3110433"/>
            <a:ext cx="315467" cy="32491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Shape 1414"/>
          <p:cNvSpPr/>
          <p:nvPr/>
        </p:nvSpPr>
        <p:spPr>
          <a:xfrm>
            <a:off x="3886200" y="3110433"/>
            <a:ext cx="1027963" cy="32491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Shape 1415"/>
          <p:cNvSpPr/>
          <p:nvPr/>
        </p:nvSpPr>
        <p:spPr>
          <a:xfrm>
            <a:off x="4849621" y="3110433"/>
            <a:ext cx="409194" cy="3249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Shape 1416"/>
          <p:cNvSpPr/>
          <p:nvPr/>
        </p:nvSpPr>
        <p:spPr>
          <a:xfrm>
            <a:off x="5186426" y="3110433"/>
            <a:ext cx="447038" cy="32491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Shape 1417"/>
          <p:cNvSpPr/>
          <p:nvPr/>
        </p:nvSpPr>
        <p:spPr>
          <a:xfrm>
            <a:off x="5584189" y="3110433"/>
            <a:ext cx="1773554" cy="32491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Shape 1418"/>
          <p:cNvSpPr/>
          <p:nvPr/>
        </p:nvSpPr>
        <p:spPr>
          <a:xfrm>
            <a:off x="7302117" y="3110433"/>
            <a:ext cx="821499" cy="32491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Shape 1419"/>
          <p:cNvSpPr/>
          <p:nvPr/>
        </p:nvSpPr>
        <p:spPr>
          <a:xfrm>
            <a:off x="3002277" y="3415537"/>
            <a:ext cx="315467" cy="32461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Shape 1420"/>
          <p:cNvSpPr/>
          <p:nvPr/>
        </p:nvSpPr>
        <p:spPr>
          <a:xfrm>
            <a:off x="3275075" y="3415537"/>
            <a:ext cx="1521586" cy="32461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Shape 1421"/>
          <p:cNvSpPr/>
          <p:nvPr/>
        </p:nvSpPr>
        <p:spPr>
          <a:xfrm>
            <a:off x="4728971" y="3415537"/>
            <a:ext cx="540918" cy="32461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Shape 1422"/>
          <p:cNvSpPr/>
          <p:nvPr/>
        </p:nvSpPr>
        <p:spPr>
          <a:xfrm>
            <a:off x="2544825" y="4025137"/>
            <a:ext cx="265175" cy="32461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Shape 1423"/>
          <p:cNvSpPr/>
          <p:nvPr/>
        </p:nvSpPr>
        <p:spPr>
          <a:xfrm>
            <a:off x="2677414" y="4025137"/>
            <a:ext cx="137159" cy="32461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Shape 1424"/>
          <p:cNvSpPr/>
          <p:nvPr/>
        </p:nvSpPr>
        <p:spPr>
          <a:xfrm>
            <a:off x="2907791" y="4025137"/>
            <a:ext cx="1396743" cy="32461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Shape 1425"/>
          <p:cNvSpPr/>
          <p:nvPr/>
        </p:nvSpPr>
        <p:spPr>
          <a:xfrm>
            <a:off x="4337303" y="4025137"/>
            <a:ext cx="317753" cy="32461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Shape 1426"/>
          <p:cNvSpPr/>
          <p:nvPr/>
        </p:nvSpPr>
        <p:spPr>
          <a:xfrm>
            <a:off x="4709157" y="4025137"/>
            <a:ext cx="1012278" cy="32461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Shape 1427"/>
          <p:cNvSpPr/>
          <p:nvPr/>
        </p:nvSpPr>
        <p:spPr>
          <a:xfrm>
            <a:off x="5756401" y="4025137"/>
            <a:ext cx="409194" cy="32461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Shape 1428"/>
          <p:cNvSpPr/>
          <p:nvPr/>
        </p:nvSpPr>
        <p:spPr>
          <a:xfrm>
            <a:off x="6190741" y="4025137"/>
            <a:ext cx="1474723" cy="32461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Shape 1429"/>
          <p:cNvSpPr/>
          <p:nvPr/>
        </p:nvSpPr>
        <p:spPr>
          <a:xfrm>
            <a:off x="7713596" y="4025137"/>
            <a:ext cx="409194" cy="3246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Shape 1430"/>
          <p:cNvSpPr/>
          <p:nvPr/>
        </p:nvSpPr>
        <p:spPr>
          <a:xfrm>
            <a:off x="2544825" y="4329937"/>
            <a:ext cx="1471674" cy="32461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Shape 1431"/>
          <p:cNvSpPr/>
          <p:nvPr/>
        </p:nvSpPr>
        <p:spPr>
          <a:xfrm>
            <a:off x="2544825" y="4939919"/>
            <a:ext cx="265175" cy="32461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Shape 1432"/>
          <p:cNvSpPr/>
          <p:nvPr/>
        </p:nvSpPr>
        <p:spPr>
          <a:xfrm>
            <a:off x="2677414" y="4939919"/>
            <a:ext cx="1144864" cy="32461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Shape 1433"/>
          <p:cNvSpPr/>
          <p:nvPr/>
        </p:nvSpPr>
        <p:spPr>
          <a:xfrm>
            <a:off x="3756657" y="4939919"/>
            <a:ext cx="1078763" cy="3246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Shape 1434"/>
          <p:cNvSpPr/>
          <p:nvPr/>
        </p:nvSpPr>
        <p:spPr>
          <a:xfrm>
            <a:off x="3762262" y="4939919"/>
            <a:ext cx="418338" cy="32461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Shape 1435"/>
          <p:cNvSpPr/>
          <p:nvPr/>
        </p:nvSpPr>
        <p:spPr>
          <a:xfrm>
            <a:off x="4103637" y="4939919"/>
            <a:ext cx="810526" cy="32461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Shape 1436"/>
          <p:cNvSpPr/>
          <p:nvPr/>
        </p:nvSpPr>
        <p:spPr>
          <a:xfrm>
            <a:off x="4841253" y="4939919"/>
            <a:ext cx="1381633" cy="324610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Shape 1437"/>
          <p:cNvSpPr/>
          <p:nvPr/>
        </p:nvSpPr>
        <p:spPr>
          <a:xfrm>
            <a:off x="2194305" y="1681858"/>
            <a:ext cx="1708021" cy="390144"/>
          </a:xfrm>
          <a:prstGeom prst="rect">
            <a:avLst/>
          </a:prstGeom>
          <a:blipFill rotWithShape="1">
            <a:blip r:embed="rId33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Shape 1438"/>
          <p:cNvSpPr/>
          <p:nvPr/>
        </p:nvSpPr>
        <p:spPr>
          <a:xfrm>
            <a:off x="192021" y="1563624"/>
            <a:ext cx="1522476" cy="1592578"/>
          </a:xfrm>
          <a:prstGeom prst="rect">
            <a:avLst/>
          </a:prstGeom>
          <a:blipFill rotWithShape="1">
            <a:blip r:embed="rId34">
              <a:alphaModFix/>
              <a:biLevel thresh="75000"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endParaRPr sz="1800"/>
          </a:p>
        </p:txBody>
      </p:sp>
      <p:sp>
        <p:nvSpPr>
          <p:cNvPr id="1439" name="Shape 1439"/>
          <p:cNvSpPr/>
          <p:nvPr/>
        </p:nvSpPr>
        <p:spPr>
          <a:xfrm>
            <a:off x="820520" y="2010740"/>
            <a:ext cx="530350" cy="649526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Shape 1440"/>
          <p:cNvSpPr/>
          <p:nvPr/>
        </p:nvSpPr>
        <p:spPr>
          <a:xfrm>
            <a:off x="6728332" y="6059194"/>
            <a:ext cx="1858771" cy="460958"/>
          </a:xfrm>
          <a:prstGeom prst="rect">
            <a:avLst/>
          </a:pr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Shape 1441"/>
          <p:cNvSpPr txBox="1">
            <a:spLocks noGrp="1"/>
          </p:cNvSpPr>
          <p:nvPr>
            <p:ph type="title"/>
          </p:nvPr>
        </p:nvSpPr>
        <p:spPr>
          <a:xfrm>
            <a:off x="707541" y="483995"/>
            <a:ext cx="4570799" cy="375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	 PRÁCTICO: BOOST</a:t>
            </a:r>
          </a:p>
        </p:txBody>
      </p:sp>
    </p:spTree>
    <p:extLst>
      <p:ext uri="{BB962C8B-B14F-4D97-AF65-F5344CB8AC3E}">
        <p14:creationId xmlns:p14="http://schemas.microsoft.com/office/powerpoint/2010/main" val="20887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4300" dirty="0" smtClean="0"/>
              <a:t>¿Qué vimos la clase pasada?</a:t>
            </a:r>
            <a:endParaRPr lang="es-CL" sz="43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1775191"/>
            <a:ext cx="8640960" cy="4966177"/>
          </a:xfrm>
        </p:spPr>
        <p:txBody>
          <a:bodyPr>
            <a:normAutofit/>
          </a:bodyPr>
          <a:lstStyle/>
          <a:p>
            <a:r>
              <a:rPr lang="es-CL" sz="2800" dirty="0" smtClean="0"/>
              <a:t>Reglas del juego (estuvimos de acuerdo)</a:t>
            </a:r>
          </a:p>
          <a:p>
            <a:r>
              <a:rPr lang="es-CL" sz="2800" dirty="0" smtClean="0"/>
              <a:t>Experiencia (negocio B2B / B2C)</a:t>
            </a:r>
          </a:p>
          <a:p>
            <a:r>
              <a:rPr lang="es-CL" sz="2800" dirty="0" smtClean="0"/>
              <a:t>Necesidad de “dejar los pies en la calle”</a:t>
            </a:r>
          </a:p>
          <a:p>
            <a:r>
              <a:rPr lang="es-CL" sz="2800" dirty="0" smtClean="0"/>
              <a:t>Recomendación de hacer ejercicio “autoconocimiento”</a:t>
            </a:r>
          </a:p>
          <a:p>
            <a:r>
              <a:rPr lang="es-CL" sz="2800" dirty="0" smtClean="0"/>
              <a:t>Factor Motivación</a:t>
            </a:r>
          </a:p>
          <a:p>
            <a:r>
              <a:rPr lang="es-CL" sz="2800" dirty="0" smtClean="0"/>
              <a:t>Ecosistema Innovación y Emprendimiento</a:t>
            </a:r>
          </a:p>
          <a:p>
            <a:r>
              <a:rPr lang="es-CL" sz="2800" dirty="0" smtClean="0"/>
              <a:t>Contexto nacional e internacional</a:t>
            </a:r>
          </a:p>
          <a:p>
            <a:r>
              <a:rPr lang="es-CL" sz="2800" dirty="0" smtClean="0"/>
              <a:t>Tipos de empresa según su valorización</a:t>
            </a:r>
          </a:p>
          <a:p>
            <a:r>
              <a:rPr lang="es-CL" sz="2800" dirty="0" smtClean="0"/>
              <a:t>El “Valle de la Muerte”</a:t>
            </a:r>
          </a:p>
          <a:p>
            <a:r>
              <a:rPr lang="es-CL" sz="2800" dirty="0" smtClean="0"/>
              <a:t>El rol de </a:t>
            </a:r>
            <a:r>
              <a:rPr lang="es-CL" sz="2800" dirty="0" err="1" smtClean="0"/>
              <a:t>Corfo</a:t>
            </a:r>
            <a:endParaRPr lang="es-CL" sz="2800" dirty="0" smtClean="0"/>
          </a:p>
          <a:p>
            <a:r>
              <a:rPr lang="es-CL" sz="2800" dirty="0" smtClean="0"/>
              <a:t>Instituciones y tipos de financiamiento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115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/>
          <p:nvPr/>
        </p:nvSpPr>
        <p:spPr>
          <a:xfrm>
            <a:off x="654683" y="2287016"/>
            <a:ext cx="5182234" cy="13239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53"/>
                </a:moveTo>
                <a:lnTo>
                  <a:pt x="120000" y="119953"/>
                </a:lnTo>
                <a:lnTo>
                  <a:pt x="120000" y="0"/>
                </a:lnTo>
                <a:lnTo>
                  <a:pt x="0" y="0"/>
                </a:lnTo>
                <a:lnTo>
                  <a:pt x="0" y="1199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Shape 1447"/>
          <p:cNvSpPr/>
          <p:nvPr/>
        </p:nvSpPr>
        <p:spPr>
          <a:xfrm>
            <a:off x="1089050" y="2318002"/>
            <a:ext cx="748346" cy="324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Shape 1448"/>
          <p:cNvSpPr/>
          <p:nvPr/>
        </p:nvSpPr>
        <p:spPr>
          <a:xfrm>
            <a:off x="1773682" y="2318002"/>
            <a:ext cx="925194" cy="324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Shape 1449"/>
          <p:cNvSpPr/>
          <p:nvPr/>
        </p:nvSpPr>
        <p:spPr>
          <a:xfrm>
            <a:off x="1089050" y="2622802"/>
            <a:ext cx="748346" cy="324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Shape 1450"/>
          <p:cNvSpPr/>
          <p:nvPr/>
        </p:nvSpPr>
        <p:spPr>
          <a:xfrm>
            <a:off x="1773682" y="2622802"/>
            <a:ext cx="850237" cy="324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Shape 1451"/>
          <p:cNvSpPr/>
          <p:nvPr/>
        </p:nvSpPr>
        <p:spPr>
          <a:xfrm>
            <a:off x="1089050" y="2927551"/>
            <a:ext cx="942618" cy="32491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Shape 1452"/>
          <p:cNvSpPr/>
          <p:nvPr/>
        </p:nvSpPr>
        <p:spPr>
          <a:xfrm>
            <a:off x="1973325" y="2927551"/>
            <a:ext cx="534822" cy="32491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Shape 1453"/>
          <p:cNvSpPr/>
          <p:nvPr/>
        </p:nvSpPr>
        <p:spPr>
          <a:xfrm>
            <a:off x="2435098" y="2927551"/>
            <a:ext cx="821499" cy="32491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Shape 1454"/>
          <p:cNvSpPr txBox="1"/>
          <p:nvPr/>
        </p:nvSpPr>
        <p:spPr>
          <a:xfrm>
            <a:off x="654683" y="2287016"/>
            <a:ext cx="5182234" cy="132397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34275" rIns="0" bIns="0" anchor="t" anchorCtr="0">
            <a:noAutofit/>
          </a:bodyPr>
          <a:lstStyle/>
          <a:p>
            <a:pPr marL="85090" marR="0" lvl="0" indent="-88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marL="85090" marR="0" lvl="0" indent="-88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marL="85090" marR="0" lvl="0" indent="-88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marL="85090" marR="0" lvl="0" indent="-88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455" name="Shape 1455"/>
          <p:cNvSpPr/>
          <p:nvPr/>
        </p:nvSpPr>
        <p:spPr>
          <a:xfrm>
            <a:off x="1089050" y="3232657"/>
            <a:ext cx="823567" cy="3246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Shape 1456"/>
          <p:cNvSpPr/>
          <p:nvPr/>
        </p:nvSpPr>
        <p:spPr>
          <a:xfrm>
            <a:off x="1854452" y="3232657"/>
            <a:ext cx="411480" cy="32461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Shape 1457"/>
          <p:cNvSpPr/>
          <p:nvPr/>
        </p:nvSpPr>
        <p:spPr>
          <a:xfrm>
            <a:off x="2191257" y="3232657"/>
            <a:ext cx="861439" cy="32461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2880105" y="3232657"/>
            <a:ext cx="137159" cy="32461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395630" y="1681858"/>
            <a:ext cx="1580134" cy="390144"/>
          </a:xfrm>
          <a:prstGeom prst="rect">
            <a:avLst/>
          </a:prstGeom>
          <a:blipFill rotWithShape="1">
            <a:blip r:embed="rId13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Shape 1460"/>
          <p:cNvSpPr/>
          <p:nvPr/>
        </p:nvSpPr>
        <p:spPr>
          <a:xfrm>
            <a:off x="6963156" y="2025393"/>
            <a:ext cx="1522476" cy="1592578"/>
          </a:xfrm>
          <a:prstGeom prst="rect">
            <a:avLst/>
          </a:prstGeom>
          <a:blipFill rotWithShape="1">
            <a:blip r:embed="rId14">
              <a:alphaModFix/>
              <a:biLevel thresh="75000"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endParaRPr sz="1800"/>
          </a:p>
        </p:txBody>
      </p:sp>
      <p:sp>
        <p:nvSpPr>
          <p:cNvPr id="1461" name="Shape 1461"/>
          <p:cNvSpPr/>
          <p:nvPr/>
        </p:nvSpPr>
        <p:spPr>
          <a:xfrm>
            <a:off x="7593203" y="2472510"/>
            <a:ext cx="530350" cy="64952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Shape 1463"/>
          <p:cNvSpPr/>
          <p:nvPr/>
        </p:nvSpPr>
        <p:spPr>
          <a:xfrm>
            <a:off x="6728332" y="6059194"/>
            <a:ext cx="1858771" cy="460958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1518"/>
          <p:cNvSpPr txBox="1">
            <a:spLocks/>
          </p:cNvSpPr>
          <p:nvPr/>
        </p:nvSpPr>
        <p:spPr>
          <a:xfrm>
            <a:off x="707541" y="483995"/>
            <a:ext cx="4570799" cy="375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marL="1270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ES" sz="240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	 PRÁCTICO: BOOST</a:t>
            </a:r>
            <a:endParaRPr lang="es-ES"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95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/>
          <p:nvPr/>
        </p:nvSpPr>
        <p:spPr>
          <a:xfrm>
            <a:off x="2453002" y="2165093"/>
            <a:ext cx="5913755" cy="28625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89"/>
                </a:moveTo>
                <a:lnTo>
                  <a:pt x="120000" y="119989"/>
                </a:lnTo>
                <a:lnTo>
                  <a:pt x="120000" y="0"/>
                </a:lnTo>
                <a:lnTo>
                  <a:pt x="0" y="0"/>
                </a:lnTo>
                <a:lnTo>
                  <a:pt x="0" y="1199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2453002" y="2165093"/>
            <a:ext cx="5913755" cy="28625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89"/>
                </a:moveTo>
                <a:lnTo>
                  <a:pt x="120000" y="119989"/>
                </a:lnTo>
                <a:lnTo>
                  <a:pt x="120000" y="0"/>
                </a:lnTo>
                <a:lnTo>
                  <a:pt x="0" y="0"/>
                </a:lnTo>
                <a:lnTo>
                  <a:pt x="0" y="119989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2544825" y="2196083"/>
            <a:ext cx="5849618" cy="324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Shape 1471"/>
          <p:cNvSpPr/>
          <p:nvPr/>
        </p:nvSpPr>
        <p:spPr>
          <a:xfrm>
            <a:off x="2544825" y="2500883"/>
            <a:ext cx="418338" cy="324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Shape 1472"/>
          <p:cNvSpPr/>
          <p:nvPr/>
        </p:nvSpPr>
        <p:spPr>
          <a:xfrm>
            <a:off x="2886200" y="2500883"/>
            <a:ext cx="810526" cy="324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Shape 1473"/>
          <p:cNvSpPr/>
          <p:nvPr/>
        </p:nvSpPr>
        <p:spPr>
          <a:xfrm>
            <a:off x="3622546" y="2500883"/>
            <a:ext cx="994752" cy="3246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Shape 1474"/>
          <p:cNvSpPr/>
          <p:nvPr/>
        </p:nvSpPr>
        <p:spPr>
          <a:xfrm>
            <a:off x="2544825" y="3110433"/>
            <a:ext cx="1198778" cy="32491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Shape 1475"/>
          <p:cNvSpPr/>
          <p:nvPr/>
        </p:nvSpPr>
        <p:spPr>
          <a:xfrm>
            <a:off x="3697223" y="3110433"/>
            <a:ext cx="530756" cy="32491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Shape 1476"/>
          <p:cNvSpPr/>
          <p:nvPr/>
        </p:nvSpPr>
        <p:spPr>
          <a:xfrm>
            <a:off x="4183378" y="3110433"/>
            <a:ext cx="861731" cy="32491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Shape 1477"/>
          <p:cNvSpPr/>
          <p:nvPr/>
        </p:nvSpPr>
        <p:spPr>
          <a:xfrm>
            <a:off x="4989828" y="3110433"/>
            <a:ext cx="1492971" cy="32491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Shape 1478"/>
          <p:cNvSpPr/>
          <p:nvPr/>
        </p:nvSpPr>
        <p:spPr>
          <a:xfrm>
            <a:off x="6426960" y="3110433"/>
            <a:ext cx="1483637" cy="32491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Shape 1479"/>
          <p:cNvSpPr/>
          <p:nvPr/>
        </p:nvSpPr>
        <p:spPr>
          <a:xfrm>
            <a:off x="7872092" y="3110433"/>
            <a:ext cx="538886" cy="32491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Shape 1482"/>
          <p:cNvSpPr/>
          <p:nvPr/>
        </p:nvSpPr>
        <p:spPr>
          <a:xfrm>
            <a:off x="3154677" y="3415537"/>
            <a:ext cx="54865" cy="3246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Shape 1484"/>
          <p:cNvSpPr/>
          <p:nvPr/>
        </p:nvSpPr>
        <p:spPr>
          <a:xfrm>
            <a:off x="2544825" y="4025137"/>
            <a:ext cx="737005" cy="3246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Shape 1485"/>
          <p:cNvSpPr/>
          <p:nvPr/>
        </p:nvSpPr>
        <p:spPr>
          <a:xfrm>
            <a:off x="3229355" y="4025137"/>
            <a:ext cx="1118527" cy="3246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Shape 1486"/>
          <p:cNvSpPr/>
          <p:nvPr/>
        </p:nvSpPr>
        <p:spPr>
          <a:xfrm>
            <a:off x="4291582" y="4025137"/>
            <a:ext cx="409191" cy="32461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/>
          <p:nvPr/>
        </p:nvSpPr>
        <p:spPr>
          <a:xfrm>
            <a:off x="4646676" y="4025137"/>
            <a:ext cx="304798" cy="3246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Shape 1488"/>
          <p:cNvSpPr/>
          <p:nvPr/>
        </p:nvSpPr>
        <p:spPr>
          <a:xfrm>
            <a:off x="4799328" y="4025137"/>
            <a:ext cx="530756" cy="32461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Shape 1489"/>
          <p:cNvSpPr/>
          <p:nvPr/>
        </p:nvSpPr>
        <p:spPr>
          <a:xfrm>
            <a:off x="5197094" y="4025137"/>
            <a:ext cx="137159" cy="32461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Shape 1490"/>
          <p:cNvSpPr/>
          <p:nvPr/>
        </p:nvSpPr>
        <p:spPr>
          <a:xfrm>
            <a:off x="5265673" y="4025137"/>
            <a:ext cx="534822" cy="32461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Shape 1491"/>
          <p:cNvSpPr/>
          <p:nvPr/>
        </p:nvSpPr>
        <p:spPr>
          <a:xfrm>
            <a:off x="5750305" y="4025137"/>
            <a:ext cx="646582" cy="32461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Shape 1492"/>
          <p:cNvSpPr/>
          <p:nvPr/>
        </p:nvSpPr>
        <p:spPr>
          <a:xfrm>
            <a:off x="6317232" y="4025137"/>
            <a:ext cx="304798" cy="3246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Shape 1493"/>
          <p:cNvSpPr/>
          <p:nvPr/>
        </p:nvSpPr>
        <p:spPr>
          <a:xfrm>
            <a:off x="6469632" y="4025137"/>
            <a:ext cx="397763" cy="32461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Shape 1494"/>
          <p:cNvSpPr/>
          <p:nvPr/>
        </p:nvSpPr>
        <p:spPr>
          <a:xfrm>
            <a:off x="6735189" y="4025137"/>
            <a:ext cx="137159" cy="32461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Shape 1495"/>
          <p:cNvSpPr/>
          <p:nvPr/>
        </p:nvSpPr>
        <p:spPr>
          <a:xfrm>
            <a:off x="6803770" y="4025137"/>
            <a:ext cx="532790" cy="32461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Shape 1496"/>
          <p:cNvSpPr/>
          <p:nvPr/>
        </p:nvSpPr>
        <p:spPr>
          <a:xfrm>
            <a:off x="7286878" y="4025137"/>
            <a:ext cx="508406" cy="32461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Shape 1497"/>
          <p:cNvSpPr/>
          <p:nvPr/>
        </p:nvSpPr>
        <p:spPr>
          <a:xfrm>
            <a:off x="7750175" y="4025137"/>
            <a:ext cx="657605" cy="32461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Shape 1498"/>
          <p:cNvSpPr/>
          <p:nvPr/>
        </p:nvSpPr>
        <p:spPr>
          <a:xfrm>
            <a:off x="2544825" y="4329937"/>
            <a:ext cx="265175" cy="32461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Shape 1499"/>
          <p:cNvSpPr/>
          <p:nvPr/>
        </p:nvSpPr>
        <p:spPr>
          <a:xfrm>
            <a:off x="2677414" y="4329937"/>
            <a:ext cx="137159" cy="32461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Shape 1500"/>
          <p:cNvSpPr/>
          <p:nvPr/>
        </p:nvSpPr>
        <p:spPr>
          <a:xfrm>
            <a:off x="2745992" y="4329937"/>
            <a:ext cx="530756" cy="32461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Shape 1501"/>
          <p:cNvSpPr/>
          <p:nvPr/>
        </p:nvSpPr>
        <p:spPr>
          <a:xfrm>
            <a:off x="3209542" y="4329937"/>
            <a:ext cx="1377058" cy="32461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Shape 1502"/>
          <p:cNvSpPr/>
          <p:nvPr/>
        </p:nvSpPr>
        <p:spPr>
          <a:xfrm>
            <a:off x="2544825" y="4635119"/>
            <a:ext cx="216406" cy="32461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Shape 1503"/>
          <p:cNvSpPr/>
          <p:nvPr/>
        </p:nvSpPr>
        <p:spPr>
          <a:xfrm>
            <a:off x="2715514" y="4635119"/>
            <a:ext cx="304798" cy="3246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Shape 1504"/>
          <p:cNvSpPr/>
          <p:nvPr/>
        </p:nvSpPr>
        <p:spPr>
          <a:xfrm>
            <a:off x="2867914" y="4635119"/>
            <a:ext cx="265175" cy="324610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Shape 1505"/>
          <p:cNvSpPr/>
          <p:nvPr/>
        </p:nvSpPr>
        <p:spPr>
          <a:xfrm>
            <a:off x="3000755" y="4635119"/>
            <a:ext cx="137159" cy="32461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Shape 1506"/>
          <p:cNvSpPr/>
          <p:nvPr/>
        </p:nvSpPr>
        <p:spPr>
          <a:xfrm>
            <a:off x="3069333" y="4635119"/>
            <a:ext cx="530756" cy="32461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Shape 1507"/>
          <p:cNvSpPr/>
          <p:nvPr/>
        </p:nvSpPr>
        <p:spPr>
          <a:xfrm>
            <a:off x="3532632" y="4635119"/>
            <a:ext cx="508406" cy="32461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Shape 1508"/>
          <p:cNvSpPr/>
          <p:nvPr/>
        </p:nvSpPr>
        <p:spPr>
          <a:xfrm>
            <a:off x="3976114" y="4635119"/>
            <a:ext cx="1048852" cy="324610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Shape 1509"/>
          <p:cNvSpPr/>
          <p:nvPr/>
        </p:nvSpPr>
        <p:spPr>
          <a:xfrm>
            <a:off x="4953253" y="4635119"/>
            <a:ext cx="1130198" cy="324610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Shape 1510"/>
          <p:cNvSpPr/>
          <p:nvPr/>
        </p:nvSpPr>
        <p:spPr>
          <a:xfrm>
            <a:off x="6017005" y="4635119"/>
            <a:ext cx="508406" cy="32461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Shape 1511"/>
          <p:cNvSpPr/>
          <p:nvPr/>
        </p:nvSpPr>
        <p:spPr>
          <a:xfrm>
            <a:off x="6460489" y="4635119"/>
            <a:ext cx="636789" cy="324610"/>
          </a:xfrm>
          <a:prstGeom prst="rect">
            <a:avLst/>
          </a:pr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Shape 1512"/>
          <p:cNvSpPr/>
          <p:nvPr/>
        </p:nvSpPr>
        <p:spPr>
          <a:xfrm>
            <a:off x="2194305" y="1681858"/>
            <a:ext cx="1573147" cy="390144"/>
          </a:xfrm>
          <a:prstGeom prst="rect">
            <a:avLst/>
          </a:prstGeom>
          <a:blipFill rotWithShape="1">
            <a:blip r:embed="rId33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Shape 1513"/>
          <p:cNvSpPr/>
          <p:nvPr/>
        </p:nvSpPr>
        <p:spPr>
          <a:xfrm>
            <a:off x="3654551" y="1681858"/>
            <a:ext cx="605789" cy="390144"/>
          </a:xfrm>
          <a:prstGeom prst="rect">
            <a:avLst/>
          </a:prstGeom>
          <a:blipFill rotWithShape="1">
            <a:blip r:embed="rId34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Shape 1514"/>
          <p:cNvSpPr/>
          <p:nvPr/>
        </p:nvSpPr>
        <p:spPr>
          <a:xfrm>
            <a:off x="4142232" y="1681858"/>
            <a:ext cx="1513838" cy="390144"/>
          </a:xfrm>
          <a:prstGeom prst="rect">
            <a:avLst/>
          </a:prstGeom>
          <a:blipFill rotWithShape="1">
            <a:blip r:embed="rId35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Shape 1515"/>
          <p:cNvSpPr/>
          <p:nvPr/>
        </p:nvSpPr>
        <p:spPr>
          <a:xfrm>
            <a:off x="192021" y="1563624"/>
            <a:ext cx="1522476" cy="1592578"/>
          </a:xfrm>
          <a:prstGeom prst="rect">
            <a:avLst/>
          </a:prstGeom>
          <a:blipFill rotWithShape="1">
            <a:blip r:embed="rId36">
              <a:alphaModFix/>
              <a:biLevel thresh="75000"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endParaRPr sz="1800"/>
          </a:p>
        </p:txBody>
      </p:sp>
      <p:sp>
        <p:nvSpPr>
          <p:cNvPr id="1516" name="Shape 1516"/>
          <p:cNvSpPr/>
          <p:nvPr/>
        </p:nvSpPr>
        <p:spPr>
          <a:xfrm>
            <a:off x="820520" y="2010740"/>
            <a:ext cx="530350" cy="649526"/>
          </a:xfrm>
          <a:prstGeom prst="rect">
            <a:avLst/>
          </a:pr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Shape 1517"/>
          <p:cNvSpPr/>
          <p:nvPr/>
        </p:nvSpPr>
        <p:spPr>
          <a:xfrm>
            <a:off x="6728332" y="6059194"/>
            <a:ext cx="1858771" cy="460958"/>
          </a:xfrm>
          <a:prstGeom prst="rect">
            <a:avLst/>
          </a:pr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Shape 1518"/>
          <p:cNvSpPr txBox="1">
            <a:spLocks noGrp="1"/>
          </p:cNvSpPr>
          <p:nvPr>
            <p:ph type="title"/>
          </p:nvPr>
        </p:nvSpPr>
        <p:spPr>
          <a:xfrm>
            <a:off x="707541" y="483995"/>
            <a:ext cx="4570799" cy="375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	 PRÁCTICO: BOOST</a:t>
            </a:r>
          </a:p>
        </p:txBody>
      </p:sp>
    </p:spTree>
    <p:extLst>
      <p:ext uri="{BB962C8B-B14F-4D97-AF65-F5344CB8AC3E}">
        <p14:creationId xmlns:p14="http://schemas.microsoft.com/office/powerpoint/2010/main" val="25282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/>
          <p:nvPr/>
        </p:nvSpPr>
        <p:spPr>
          <a:xfrm>
            <a:off x="654683" y="2287016"/>
            <a:ext cx="5182234" cy="2247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72"/>
                </a:moveTo>
                <a:lnTo>
                  <a:pt x="120000" y="119972"/>
                </a:lnTo>
                <a:lnTo>
                  <a:pt x="120000" y="0"/>
                </a:lnTo>
                <a:lnTo>
                  <a:pt x="0" y="0"/>
                </a:lnTo>
                <a:lnTo>
                  <a:pt x="0" y="1199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Shape 1524"/>
          <p:cNvSpPr/>
          <p:nvPr/>
        </p:nvSpPr>
        <p:spPr>
          <a:xfrm>
            <a:off x="654683" y="2287016"/>
            <a:ext cx="5182234" cy="2247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72"/>
                </a:moveTo>
                <a:lnTo>
                  <a:pt x="120000" y="119972"/>
                </a:lnTo>
                <a:lnTo>
                  <a:pt x="120000" y="0"/>
                </a:lnTo>
                <a:lnTo>
                  <a:pt x="0" y="0"/>
                </a:lnTo>
                <a:lnTo>
                  <a:pt x="0" y="119972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Shape 1525"/>
          <p:cNvSpPr/>
          <p:nvPr/>
        </p:nvSpPr>
        <p:spPr>
          <a:xfrm>
            <a:off x="1089050" y="2318002"/>
            <a:ext cx="1562227" cy="324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Shape 1526"/>
          <p:cNvSpPr/>
          <p:nvPr/>
        </p:nvSpPr>
        <p:spPr>
          <a:xfrm>
            <a:off x="2764282" y="2318002"/>
            <a:ext cx="411480" cy="324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Shape 1527"/>
          <p:cNvSpPr/>
          <p:nvPr/>
        </p:nvSpPr>
        <p:spPr>
          <a:xfrm>
            <a:off x="3270501" y="2318002"/>
            <a:ext cx="1868043" cy="324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Shape 1528"/>
          <p:cNvSpPr/>
          <p:nvPr/>
        </p:nvSpPr>
        <p:spPr>
          <a:xfrm>
            <a:off x="5238241" y="2318002"/>
            <a:ext cx="634746" cy="3246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Shape 1529"/>
          <p:cNvSpPr/>
          <p:nvPr/>
        </p:nvSpPr>
        <p:spPr>
          <a:xfrm>
            <a:off x="1089050" y="2622802"/>
            <a:ext cx="868018" cy="3246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Shape 1530"/>
          <p:cNvSpPr/>
          <p:nvPr/>
        </p:nvSpPr>
        <p:spPr>
          <a:xfrm>
            <a:off x="1892552" y="2622802"/>
            <a:ext cx="411480" cy="324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Shape 1531"/>
          <p:cNvSpPr/>
          <p:nvPr/>
        </p:nvSpPr>
        <p:spPr>
          <a:xfrm>
            <a:off x="2229357" y="2622802"/>
            <a:ext cx="675028" cy="3246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Shape 1532"/>
          <p:cNvSpPr/>
          <p:nvPr/>
        </p:nvSpPr>
        <p:spPr>
          <a:xfrm>
            <a:off x="1089050" y="2927551"/>
            <a:ext cx="1109622" cy="32491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Shape 1533"/>
          <p:cNvSpPr/>
          <p:nvPr/>
        </p:nvSpPr>
        <p:spPr>
          <a:xfrm>
            <a:off x="2134868" y="2927551"/>
            <a:ext cx="852043" cy="32491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Shape 1534"/>
          <p:cNvSpPr/>
          <p:nvPr/>
        </p:nvSpPr>
        <p:spPr>
          <a:xfrm>
            <a:off x="2941066" y="2927551"/>
            <a:ext cx="228600" cy="32491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Shape 1535"/>
          <p:cNvSpPr/>
          <p:nvPr/>
        </p:nvSpPr>
        <p:spPr>
          <a:xfrm>
            <a:off x="3118102" y="2927551"/>
            <a:ext cx="864463" cy="32491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Shape 1536"/>
          <p:cNvSpPr/>
          <p:nvPr/>
        </p:nvSpPr>
        <p:spPr>
          <a:xfrm>
            <a:off x="3918203" y="2927551"/>
            <a:ext cx="791565" cy="32491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Shape 1537"/>
          <p:cNvSpPr/>
          <p:nvPr/>
        </p:nvSpPr>
        <p:spPr>
          <a:xfrm>
            <a:off x="1089050" y="3232657"/>
            <a:ext cx="1031443" cy="3246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Shape 1538"/>
          <p:cNvSpPr/>
          <p:nvPr/>
        </p:nvSpPr>
        <p:spPr>
          <a:xfrm>
            <a:off x="2555492" y="3232657"/>
            <a:ext cx="1965706" cy="32461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Shape 1539"/>
          <p:cNvSpPr/>
          <p:nvPr/>
        </p:nvSpPr>
        <p:spPr>
          <a:xfrm>
            <a:off x="4963921" y="3232657"/>
            <a:ext cx="893849" cy="3246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Shape 1540"/>
          <p:cNvSpPr/>
          <p:nvPr/>
        </p:nvSpPr>
        <p:spPr>
          <a:xfrm>
            <a:off x="1089050" y="3537457"/>
            <a:ext cx="1400173" cy="32461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Shape 1541"/>
          <p:cNvSpPr/>
          <p:nvPr/>
        </p:nvSpPr>
        <p:spPr>
          <a:xfrm>
            <a:off x="2361943" y="3537457"/>
            <a:ext cx="152399" cy="32461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Shape 1542"/>
          <p:cNvSpPr txBox="1"/>
          <p:nvPr/>
        </p:nvSpPr>
        <p:spPr>
          <a:xfrm>
            <a:off x="733450" y="2327655"/>
            <a:ext cx="114935" cy="18395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543" name="Shape 1543"/>
          <p:cNvSpPr/>
          <p:nvPr/>
        </p:nvSpPr>
        <p:spPr>
          <a:xfrm>
            <a:off x="1089050" y="3842257"/>
            <a:ext cx="1326260" cy="32461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Shape 1544"/>
          <p:cNvSpPr/>
          <p:nvPr/>
        </p:nvSpPr>
        <p:spPr>
          <a:xfrm>
            <a:off x="2282698" y="3842257"/>
            <a:ext cx="400810" cy="32461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Shape 1545"/>
          <p:cNvSpPr/>
          <p:nvPr/>
        </p:nvSpPr>
        <p:spPr>
          <a:xfrm>
            <a:off x="2614927" y="3842257"/>
            <a:ext cx="999894" cy="32461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Shape 1546"/>
          <p:cNvSpPr/>
          <p:nvPr/>
        </p:nvSpPr>
        <p:spPr>
          <a:xfrm>
            <a:off x="395630" y="1681858"/>
            <a:ext cx="2166239" cy="390144"/>
          </a:xfrm>
          <a:prstGeom prst="rect">
            <a:avLst/>
          </a:prstGeom>
          <a:blipFill rotWithShape="1">
            <a:blip r:embed="rId22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Shape 1547"/>
          <p:cNvSpPr/>
          <p:nvPr/>
        </p:nvSpPr>
        <p:spPr>
          <a:xfrm>
            <a:off x="2444241" y="1681858"/>
            <a:ext cx="605790" cy="390144"/>
          </a:xfrm>
          <a:prstGeom prst="rect">
            <a:avLst/>
          </a:prstGeom>
          <a:blipFill rotWithShape="1">
            <a:blip r:embed="rId23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Shape 1548"/>
          <p:cNvSpPr/>
          <p:nvPr/>
        </p:nvSpPr>
        <p:spPr>
          <a:xfrm>
            <a:off x="2931922" y="1681858"/>
            <a:ext cx="1351659" cy="390144"/>
          </a:xfrm>
          <a:prstGeom prst="rect">
            <a:avLst/>
          </a:prstGeom>
          <a:blipFill rotWithShape="1">
            <a:blip r:embed="rId24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Shape 1549"/>
          <p:cNvSpPr/>
          <p:nvPr/>
        </p:nvSpPr>
        <p:spPr>
          <a:xfrm>
            <a:off x="6963156" y="2025393"/>
            <a:ext cx="1522476" cy="1592578"/>
          </a:xfrm>
          <a:prstGeom prst="rect">
            <a:avLst/>
          </a:prstGeom>
          <a:blipFill rotWithShape="1">
            <a:blip r:embed="rId25">
              <a:alphaModFix/>
              <a:biLevel thresh="75000"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endParaRPr sz="1800"/>
          </a:p>
        </p:txBody>
      </p:sp>
      <p:sp>
        <p:nvSpPr>
          <p:cNvPr id="1550" name="Shape 1550"/>
          <p:cNvSpPr/>
          <p:nvPr/>
        </p:nvSpPr>
        <p:spPr>
          <a:xfrm>
            <a:off x="7593203" y="2472510"/>
            <a:ext cx="530350" cy="649526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Shape 1551"/>
          <p:cNvSpPr/>
          <p:nvPr/>
        </p:nvSpPr>
        <p:spPr>
          <a:xfrm>
            <a:off x="6728332" y="6059194"/>
            <a:ext cx="1858771" cy="460958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Shape 1552"/>
          <p:cNvSpPr txBox="1">
            <a:spLocks noGrp="1"/>
          </p:cNvSpPr>
          <p:nvPr>
            <p:ph type="title"/>
          </p:nvPr>
        </p:nvSpPr>
        <p:spPr>
          <a:xfrm>
            <a:off x="707541" y="483995"/>
            <a:ext cx="4570799" cy="375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	 PRÁCTICO: BOOST</a:t>
            </a:r>
          </a:p>
        </p:txBody>
      </p:sp>
    </p:spTree>
    <p:extLst>
      <p:ext uri="{BB962C8B-B14F-4D97-AF65-F5344CB8AC3E}">
        <p14:creationId xmlns:p14="http://schemas.microsoft.com/office/powerpoint/2010/main" val="9388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/>
          <p:nvPr/>
        </p:nvSpPr>
        <p:spPr>
          <a:xfrm>
            <a:off x="2453002" y="2165057"/>
            <a:ext cx="5913755" cy="1016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59"/>
                </a:moveTo>
                <a:lnTo>
                  <a:pt x="120000" y="119959"/>
                </a:lnTo>
                <a:lnTo>
                  <a:pt x="120000" y="0"/>
                </a:lnTo>
                <a:lnTo>
                  <a:pt x="0" y="0"/>
                </a:lnTo>
                <a:lnTo>
                  <a:pt x="0" y="1199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Shape 1558"/>
          <p:cNvSpPr/>
          <p:nvPr/>
        </p:nvSpPr>
        <p:spPr>
          <a:xfrm>
            <a:off x="2887725" y="2196083"/>
            <a:ext cx="1328039" cy="3246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Shape 1559"/>
          <p:cNvSpPr/>
          <p:nvPr/>
        </p:nvSpPr>
        <p:spPr>
          <a:xfrm>
            <a:off x="4152900" y="2196083"/>
            <a:ext cx="411477" cy="324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Shape 1560"/>
          <p:cNvSpPr/>
          <p:nvPr/>
        </p:nvSpPr>
        <p:spPr>
          <a:xfrm>
            <a:off x="4489703" y="2196083"/>
            <a:ext cx="1222781" cy="324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Shape 1561"/>
          <p:cNvSpPr/>
          <p:nvPr/>
        </p:nvSpPr>
        <p:spPr>
          <a:xfrm>
            <a:off x="5634482" y="2196083"/>
            <a:ext cx="1250020" cy="3246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Shape 1562"/>
          <p:cNvSpPr/>
          <p:nvPr/>
        </p:nvSpPr>
        <p:spPr>
          <a:xfrm>
            <a:off x="2887725" y="2500883"/>
            <a:ext cx="1076045" cy="3246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Shape 1563"/>
          <p:cNvSpPr/>
          <p:nvPr/>
        </p:nvSpPr>
        <p:spPr>
          <a:xfrm>
            <a:off x="3870957" y="2500883"/>
            <a:ext cx="411477" cy="324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Shape 1564"/>
          <p:cNvSpPr/>
          <p:nvPr/>
        </p:nvSpPr>
        <p:spPr>
          <a:xfrm>
            <a:off x="4207764" y="2500883"/>
            <a:ext cx="862493" cy="32461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Shape 1565"/>
          <p:cNvSpPr txBox="1"/>
          <p:nvPr/>
        </p:nvSpPr>
        <p:spPr>
          <a:xfrm>
            <a:off x="2453002" y="2165057"/>
            <a:ext cx="5913755" cy="1016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34275" rIns="0" bIns="0" anchor="t" anchorCtr="0">
            <a:noAutofit/>
          </a:bodyPr>
          <a:lstStyle/>
          <a:p>
            <a:pPr marL="85090" marR="0" lvl="0" indent="-88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marL="85090" marR="0" lvl="0" indent="-88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marL="85090" marR="0" lvl="0" indent="-88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566" name="Shape 1566"/>
          <p:cNvSpPr/>
          <p:nvPr/>
        </p:nvSpPr>
        <p:spPr>
          <a:xfrm>
            <a:off x="2887725" y="2805683"/>
            <a:ext cx="875131" cy="32461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Shape 1567"/>
          <p:cNvSpPr/>
          <p:nvPr/>
        </p:nvSpPr>
        <p:spPr>
          <a:xfrm>
            <a:off x="2194305" y="1681858"/>
            <a:ext cx="1697736" cy="390144"/>
          </a:xfrm>
          <a:prstGeom prst="rect">
            <a:avLst/>
          </a:prstGeom>
          <a:blipFill rotWithShape="1">
            <a:blip r:embed="rId10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Shape 1568"/>
          <p:cNvSpPr/>
          <p:nvPr/>
        </p:nvSpPr>
        <p:spPr>
          <a:xfrm>
            <a:off x="3782567" y="1681858"/>
            <a:ext cx="1123251" cy="390144"/>
          </a:xfrm>
          <a:prstGeom prst="rect">
            <a:avLst/>
          </a:prstGeom>
          <a:blipFill rotWithShape="1">
            <a:blip r:embed="rId11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Shape 1569"/>
          <p:cNvSpPr/>
          <p:nvPr/>
        </p:nvSpPr>
        <p:spPr>
          <a:xfrm>
            <a:off x="192021" y="1563624"/>
            <a:ext cx="1522476" cy="1592578"/>
          </a:xfrm>
          <a:prstGeom prst="rect">
            <a:avLst/>
          </a:prstGeom>
          <a:blipFill rotWithShape="1">
            <a:blip r:embed="rId12">
              <a:alphaModFix/>
              <a:biLevel thresh="75000"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endParaRPr sz="1800"/>
          </a:p>
        </p:txBody>
      </p:sp>
      <p:sp>
        <p:nvSpPr>
          <p:cNvPr id="1570" name="Shape 1570"/>
          <p:cNvSpPr/>
          <p:nvPr/>
        </p:nvSpPr>
        <p:spPr>
          <a:xfrm>
            <a:off x="820520" y="2010740"/>
            <a:ext cx="530350" cy="64952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Shape 1571"/>
          <p:cNvSpPr/>
          <p:nvPr/>
        </p:nvSpPr>
        <p:spPr>
          <a:xfrm>
            <a:off x="2605402" y="4313973"/>
            <a:ext cx="5913755" cy="1631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0"/>
                </a:moveTo>
                <a:lnTo>
                  <a:pt x="120000" y="119990"/>
                </a:lnTo>
                <a:lnTo>
                  <a:pt x="120000" y="0"/>
                </a:lnTo>
                <a:lnTo>
                  <a:pt x="0" y="0"/>
                </a:lnTo>
                <a:lnTo>
                  <a:pt x="0" y="1199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Shape 1572"/>
          <p:cNvSpPr/>
          <p:nvPr/>
        </p:nvSpPr>
        <p:spPr>
          <a:xfrm>
            <a:off x="2605402" y="4313973"/>
            <a:ext cx="5913755" cy="16313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0"/>
                </a:moveTo>
                <a:lnTo>
                  <a:pt x="120000" y="119990"/>
                </a:lnTo>
                <a:lnTo>
                  <a:pt x="120000" y="0"/>
                </a:lnTo>
                <a:lnTo>
                  <a:pt x="0" y="0"/>
                </a:lnTo>
                <a:lnTo>
                  <a:pt x="0" y="11999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Shape 1573"/>
          <p:cNvSpPr/>
          <p:nvPr/>
        </p:nvSpPr>
        <p:spPr>
          <a:xfrm>
            <a:off x="3040377" y="4345253"/>
            <a:ext cx="707134" cy="324916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Shape 1574"/>
          <p:cNvSpPr/>
          <p:nvPr/>
        </p:nvSpPr>
        <p:spPr>
          <a:xfrm>
            <a:off x="3886200" y="4345253"/>
            <a:ext cx="411937" cy="3249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Shape 1575"/>
          <p:cNvSpPr/>
          <p:nvPr/>
        </p:nvSpPr>
        <p:spPr>
          <a:xfrm>
            <a:off x="4442457" y="4345253"/>
            <a:ext cx="737373" cy="32491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Shape 1580"/>
          <p:cNvSpPr/>
          <p:nvPr/>
        </p:nvSpPr>
        <p:spPr>
          <a:xfrm>
            <a:off x="3040377" y="4650357"/>
            <a:ext cx="1554351" cy="3246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Shape 1585"/>
          <p:cNvSpPr txBox="1"/>
          <p:nvPr/>
        </p:nvSpPr>
        <p:spPr>
          <a:xfrm>
            <a:off x="2684525" y="4354828"/>
            <a:ext cx="114935" cy="9251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ct val="25000"/>
              <a:buFont typeface="Arial"/>
              <a:buNone/>
            </a:pPr>
            <a:r>
              <a:rPr lang="es-ES" sz="20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586" name="Shape 1586"/>
          <p:cNvSpPr/>
          <p:nvPr/>
        </p:nvSpPr>
        <p:spPr>
          <a:xfrm>
            <a:off x="3040377" y="4955157"/>
            <a:ext cx="1312925" cy="3246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Shape 1587"/>
          <p:cNvSpPr/>
          <p:nvPr/>
        </p:nvSpPr>
        <p:spPr>
          <a:xfrm>
            <a:off x="4495800" y="4955157"/>
            <a:ext cx="268224" cy="32461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Shape 1588"/>
          <p:cNvSpPr/>
          <p:nvPr/>
        </p:nvSpPr>
        <p:spPr>
          <a:xfrm>
            <a:off x="4893817" y="4955157"/>
            <a:ext cx="993125" cy="32461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Shape 1589"/>
          <p:cNvSpPr/>
          <p:nvPr/>
        </p:nvSpPr>
        <p:spPr>
          <a:xfrm>
            <a:off x="6024626" y="4955157"/>
            <a:ext cx="418795" cy="32461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Shape 1590"/>
          <p:cNvSpPr/>
          <p:nvPr/>
        </p:nvSpPr>
        <p:spPr>
          <a:xfrm>
            <a:off x="6567167" y="4955157"/>
            <a:ext cx="1514854" cy="32461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Shape 1591"/>
          <p:cNvSpPr/>
          <p:nvPr/>
        </p:nvSpPr>
        <p:spPr>
          <a:xfrm>
            <a:off x="8218042" y="4955157"/>
            <a:ext cx="315467" cy="32461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Shape 1592"/>
          <p:cNvSpPr/>
          <p:nvPr/>
        </p:nvSpPr>
        <p:spPr>
          <a:xfrm>
            <a:off x="3040377" y="5259957"/>
            <a:ext cx="1077048" cy="32461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Shape 1593"/>
          <p:cNvSpPr/>
          <p:nvPr/>
        </p:nvSpPr>
        <p:spPr>
          <a:xfrm>
            <a:off x="4271771" y="5259957"/>
            <a:ext cx="1848739" cy="32461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Shape 1594"/>
          <p:cNvSpPr/>
          <p:nvPr/>
        </p:nvSpPr>
        <p:spPr>
          <a:xfrm>
            <a:off x="6271514" y="5259957"/>
            <a:ext cx="1031580" cy="32461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Shape 1595"/>
          <p:cNvSpPr/>
          <p:nvPr/>
        </p:nvSpPr>
        <p:spPr>
          <a:xfrm>
            <a:off x="7472806" y="5259957"/>
            <a:ext cx="538886" cy="32461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Shape 1596"/>
          <p:cNvSpPr/>
          <p:nvPr/>
        </p:nvSpPr>
        <p:spPr>
          <a:xfrm>
            <a:off x="8150985" y="5259957"/>
            <a:ext cx="416509" cy="32461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Shape 1597"/>
          <p:cNvSpPr/>
          <p:nvPr/>
        </p:nvSpPr>
        <p:spPr>
          <a:xfrm>
            <a:off x="3040377" y="5564732"/>
            <a:ext cx="1824227" cy="32461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Shape 1598"/>
          <p:cNvSpPr/>
          <p:nvPr/>
        </p:nvSpPr>
        <p:spPr>
          <a:xfrm>
            <a:off x="2346705" y="3831030"/>
            <a:ext cx="1493012" cy="390448"/>
          </a:xfrm>
          <a:prstGeom prst="rect">
            <a:avLst/>
          </a:prstGeom>
          <a:blipFill rotWithShape="1">
            <a:blip r:embed="rId28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Shape 1599"/>
          <p:cNvSpPr/>
          <p:nvPr/>
        </p:nvSpPr>
        <p:spPr>
          <a:xfrm>
            <a:off x="3732276" y="3831030"/>
            <a:ext cx="2133346" cy="390448"/>
          </a:xfrm>
          <a:prstGeom prst="rect">
            <a:avLst/>
          </a:prstGeom>
          <a:blipFill rotWithShape="1">
            <a:blip r:embed="rId29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Shape 1600"/>
          <p:cNvSpPr/>
          <p:nvPr/>
        </p:nvSpPr>
        <p:spPr>
          <a:xfrm>
            <a:off x="344422" y="3712464"/>
            <a:ext cx="1522476" cy="1592580"/>
          </a:xfrm>
          <a:prstGeom prst="rect">
            <a:avLst/>
          </a:prstGeom>
          <a:blipFill rotWithShape="1">
            <a:blip r:embed="rId12">
              <a:alphaModFix/>
              <a:biLevel thresh="75000"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endParaRPr sz="1800"/>
          </a:p>
        </p:txBody>
      </p:sp>
      <p:sp>
        <p:nvSpPr>
          <p:cNvPr id="1601" name="Shape 1601"/>
          <p:cNvSpPr/>
          <p:nvPr/>
        </p:nvSpPr>
        <p:spPr>
          <a:xfrm>
            <a:off x="972920" y="4160264"/>
            <a:ext cx="530350" cy="649223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Shape 1602"/>
          <p:cNvSpPr/>
          <p:nvPr/>
        </p:nvSpPr>
        <p:spPr>
          <a:xfrm>
            <a:off x="6728332" y="6059194"/>
            <a:ext cx="1858771" cy="460958"/>
          </a:xfrm>
          <a:prstGeom prst="rect">
            <a:avLst/>
          </a:pr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Shape 1603"/>
          <p:cNvSpPr txBox="1">
            <a:spLocks noGrp="1"/>
          </p:cNvSpPr>
          <p:nvPr>
            <p:ph type="title"/>
          </p:nvPr>
        </p:nvSpPr>
        <p:spPr>
          <a:xfrm>
            <a:off x="707541" y="483995"/>
            <a:ext cx="4570799" cy="375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	 PRÁCTICO: BOOST</a:t>
            </a:r>
          </a:p>
        </p:txBody>
      </p:sp>
    </p:spTree>
    <p:extLst>
      <p:ext uri="{BB962C8B-B14F-4D97-AF65-F5344CB8AC3E}">
        <p14:creationId xmlns:p14="http://schemas.microsoft.com/office/powerpoint/2010/main" val="4158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/>
        </p:nvSpPr>
        <p:spPr>
          <a:xfrm>
            <a:off x="0" y="3068960"/>
            <a:ext cx="9144000" cy="146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Muchas</a:t>
            </a: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Gracias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2018-03-25 a la(s) 17.14.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5" t="20119" r="13750" b="14380"/>
          <a:stretch/>
        </p:blipFill>
        <p:spPr>
          <a:xfrm>
            <a:off x="0" y="3776150"/>
            <a:ext cx="3448985" cy="2179488"/>
          </a:xfrm>
          <a:prstGeom prst="rect">
            <a:avLst/>
          </a:prstGeom>
        </p:spPr>
      </p:pic>
      <p:pic>
        <p:nvPicPr>
          <p:cNvPr id="5" name="Imagen 4" descr="Captura de pantalla 2018-03-25 a la(s) 18.08.2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9" t="19534" r="13019" b="15843"/>
          <a:stretch/>
        </p:blipFill>
        <p:spPr>
          <a:xfrm>
            <a:off x="2711269" y="1518133"/>
            <a:ext cx="3594529" cy="20868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17698" r="1067"/>
          <a:stretch/>
        </p:blipFill>
        <p:spPr>
          <a:xfrm>
            <a:off x="6332019" y="1518133"/>
            <a:ext cx="2755937" cy="20868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79327"/>
            <a:ext cx="2711269" cy="2025672"/>
          </a:xfrm>
          <a:prstGeom prst="rect">
            <a:avLst/>
          </a:prstGeom>
        </p:spPr>
      </p:pic>
      <p:pic>
        <p:nvPicPr>
          <p:cNvPr id="9" name="Imagen 8" descr="Captura de pantalla 2018-03-25 a la(s) 17.47.3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2" t="20119" r="27821" b="15094"/>
          <a:stretch/>
        </p:blipFill>
        <p:spPr>
          <a:xfrm>
            <a:off x="3223139" y="3725006"/>
            <a:ext cx="2697722" cy="2321264"/>
          </a:xfrm>
          <a:prstGeom prst="rect">
            <a:avLst/>
          </a:prstGeom>
        </p:spPr>
      </p:pic>
      <p:pic>
        <p:nvPicPr>
          <p:cNvPr id="10" name="Imagen 9" descr="Captura de pantalla 2018-03-25 a la(s) 22.00.0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6" t="33621" r="12989" b="15842"/>
          <a:stretch/>
        </p:blipFill>
        <p:spPr>
          <a:xfrm>
            <a:off x="6305798" y="3776150"/>
            <a:ext cx="2712416" cy="1160029"/>
          </a:xfrm>
          <a:prstGeom prst="rect">
            <a:avLst/>
          </a:prstGeom>
        </p:spPr>
      </p:pic>
      <p:pic>
        <p:nvPicPr>
          <p:cNvPr id="11" name="Imagen 10" descr="Captura de pantalla 2018-03-25 a la(s) 22.01.19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1" t="32361" r="13775" b="12334"/>
          <a:stretch/>
        </p:blipFill>
        <p:spPr>
          <a:xfrm>
            <a:off x="6332019" y="4936178"/>
            <a:ext cx="2686195" cy="1229125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es-CL" sz="4300" dirty="0" smtClean="0"/>
              <a:t>¿Qué vimos la clase pasada?</a:t>
            </a:r>
            <a:endParaRPr lang="es-CL" sz="4300" dirty="0"/>
          </a:p>
        </p:txBody>
      </p:sp>
      <p:pic>
        <p:nvPicPr>
          <p:cNvPr id="13" name="Imagen 12" descr="Captura de pantalla 2018-03-25 a la(s) 22.14.22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1" t="29476" r="20694" b="21106"/>
          <a:stretch/>
        </p:blipFill>
        <p:spPr>
          <a:xfrm>
            <a:off x="0" y="1518133"/>
            <a:ext cx="9144000" cy="543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Aspectos a </a:t>
            </a:r>
            <a:r>
              <a:rPr lang="es-ES" b="1" dirty="0" smtClean="0"/>
              <a:t>considerar…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smtClean="0"/>
              <a:t>Costos de financiamiento </a:t>
            </a:r>
          </a:p>
          <a:p>
            <a:pPr lvl="1"/>
            <a:r>
              <a:rPr lang="es-ES" dirty="0" smtClean="0"/>
              <a:t>Monto</a:t>
            </a:r>
          </a:p>
          <a:p>
            <a:pPr lvl="1"/>
            <a:r>
              <a:rPr lang="es-ES" dirty="0" smtClean="0"/>
              <a:t>Plazo</a:t>
            </a:r>
          </a:p>
          <a:p>
            <a:pPr lvl="1"/>
            <a:r>
              <a:rPr lang="es-ES" dirty="0"/>
              <a:t>M</a:t>
            </a:r>
            <a:r>
              <a:rPr lang="es-ES" dirty="0" smtClean="0"/>
              <a:t>oneda o </a:t>
            </a:r>
            <a:r>
              <a:rPr lang="es-ES" dirty="0" err="1" smtClean="0"/>
              <a:t>reajustibilidad</a:t>
            </a:r>
            <a:endParaRPr lang="es-ES" dirty="0"/>
          </a:p>
          <a:p>
            <a:pPr lvl="1"/>
            <a:r>
              <a:rPr lang="es-ES" dirty="0" smtClean="0"/>
              <a:t>Flujos de amortización</a:t>
            </a:r>
          </a:p>
          <a:p>
            <a:pPr lvl="1"/>
            <a:r>
              <a:rPr lang="es-ES" dirty="0" smtClean="0"/>
              <a:t>Mercados a los cuales puede acceder</a:t>
            </a:r>
          </a:p>
          <a:p>
            <a:pPr lvl="1"/>
            <a:r>
              <a:rPr lang="es-ES" dirty="0" smtClean="0"/>
              <a:t>Nivel de riesgo crediticio</a:t>
            </a:r>
          </a:p>
          <a:p>
            <a:pPr lvl="1"/>
            <a:r>
              <a:rPr lang="es-ES" dirty="0" smtClean="0"/>
              <a:t>Costos transaccionales asociados a c/alternativa</a:t>
            </a:r>
          </a:p>
          <a:p>
            <a:pPr lvl="1"/>
            <a:r>
              <a:rPr lang="es-ES" dirty="0" smtClean="0"/>
              <a:t>Existencia programas de financiamiento específicos del sector en el cual participa</a:t>
            </a:r>
          </a:p>
          <a:p>
            <a:pPr lvl="1"/>
            <a:r>
              <a:rPr lang="es-ES" dirty="0" smtClean="0"/>
              <a:t>Margen disponible de la empresa para tomar nuevos financiamientos</a:t>
            </a:r>
          </a:p>
          <a:p>
            <a:pPr lvl="1"/>
            <a:r>
              <a:rPr lang="es-ES" dirty="0" smtClean="0"/>
              <a:t>Proyección de la industria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300" b="1" dirty="0" smtClean="0"/>
              <a:t>Alternativas financiamiento</a:t>
            </a:r>
            <a:endParaRPr lang="es-ES" sz="43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smtClean="0"/>
              <a:t>Vía Recursos Propios: 3 </a:t>
            </a:r>
            <a:r>
              <a:rPr lang="es-ES" dirty="0" err="1" smtClean="0"/>
              <a:t>F’s</a:t>
            </a:r>
            <a:endParaRPr lang="es-ES" dirty="0" smtClean="0"/>
          </a:p>
          <a:p>
            <a:r>
              <a:rPr lang="es-ES" dirty="0" smtClean="0"/>
              <a:t>Vía Bancos e Instituciones Financieras</a:t>
            </a:r>
          </a:p>
          <a:p>
            <a:pPr lvl="1"/>
            <a:r>
              <a:rPr lang="es-ES" dirty="0" smtClean="0"/>
              <a:t>Crédito, Leasing, </a:t>
            </a:r>
            <a:r>
              <a:rPr lang="es-ES" dirty="0" err="1" smtClean="0"/>
              <a:t>Factoring</a:t>
            </a:r>
            <a:r>
              <a:rPr lang="es-ES" dirty="0" smtClean="0"/>
              <a:t>, Sociedades de Garantía Recíproca </a:t>
            </a:r>
          </a:p>
          <a:p>
            <a:r>
              <a:rPr lang="es-ES" dirty="0" smtClean="0"/>
              <a:t>Vía Fondos y Concursos Públicos</a:t>
            </a:r>
          </a:p>
          <a:p>
            <a:pPr lvl="1"/>
            <a:r>
              <a:rPr lang="es-ES" dirty="0" smtClean="0"/>
              <a:t>Capital Semilla </a:t>
            </a:r>
            <a:r>
              <a:rPr lang="es-ES" dirty="0" err="1" smtClean="0"/>
              <a:t>Sercotec</a:t>
            </a:r>
            <a:r>
              <a:rPr lang="es-ES" dirty="0" smtClean="0"/>
              <a:t>, Subsidios </a:t>
            </a:r>
            <a:r>
              <a:rPr lang="es-ES" dirty="0" err="1" smtClean="0"/>
              <a:t>Fosis</a:t>
            </a:r>
            <a:r>
              <a:rPr lang="es-ES" dirty="0" smtClean="0"/>
              <a:t>, Capital Abeja </a:t>
            </a:r>
            <a:r>
              <a:rPr lang="es-ES" dirty="0" err="1" smtClean="0"/>
              <a:t>Sercotec</a:t>
            </a:r>
            <a:r>
              <a:rPr lang="es-ES" dirty="0"/>
              <a:t> </a:t>
            </a:r>
            <a:r>
              <a:rPr lang="es-ES" dirty="0" smtClean="0"/>
              <a:t>y Fondos y Concursos de </a:t>
            </a:r>
            <a:r>
              <a:rPr lang="es-ES" dirty="0" err="1" smtClean="0"/>
              <a:t>Corfo</a:t>
            </a:r>
            <a:r>
              <a:rPr lang="es-ES" dirty="0" smtClean="0"/>
              <a:t> </a:t>
            </a:r>
          </a:p>
          <a:p>
            <a:r>
              <a:rPr lang="es-ES" dirty="0" smtClean="0"/>
              <a:t>Vía </a:t>
            </a:r>
            <a:r>
              <a:rPr lang="es-ES" dirty="0" err="1" smtClean="0"/>
              <a:t>Start</a:t>
            </a:r>
            <a:r>
              <a:rPr lang="es-ES" dirty="0" smtClean="0"/>
              <a:t>-Up Chile</a:t>
            </a:r>
          </a:p>
          <a:p>
            <a:r>
              <a:rPr lang="es-ES" dirty="0" smtClean="0"/>
              <a:t>Vía Fondos y Concursos Privados</a:t>
            </a:r>
          </a:p>
          <a:p>
            <a:r>
              <a:rPr lang="es-ES" dirty="0" smtClean="0"/>
              <a:t>Vía Aceleradoras de Negocios</a:t>
            </a:r>
          </a:p>
          <a:p>
            <a:r>
              <a:rPr lang="es-ES" dirty="0" smtClean="0"/>
              <a:t>Vía </a:t>
            </a:r>
            <a:r>
              <a:rPr lang="es-ES" dirty="0" err="1" smtClean="0"/>
              <a:t>Crowdfunding</a:t>
            </a:r>
            <a:r>
              <a:rPr lang="es-ES" dirty="0" smtClean="0"/>
              <a:t> y Financiamiento Colectivo</a:t>
            </a:r>
          </a:p>
          <a:p>
            <a:r>
              <a:rPr lang="es-ES" dirty="0" smtClean="0"/>
              <a:t>Vía Peer </a:t>
            </a:r>
            <a:r>
              <a:rPr lang="es-ES" dirty="0" err="1" smtClean="0"/>
              <a:t>to</a:t>
            </a:r>
            <a:r>
              <a:rPr lang="es-ES" dirty="0" smtClean="0"/>
              <a:t> Peer </a:t>
            </a:r>
            <a:r>
              <a:rPr lang="es-ES" dirty="0" err="1" smtClean="0"/>
              <a:t>Lending</a:t>
            </a:r>
            <a:endParaRPr lang="es-ES" dirty="0" smtClean="0"/>
          </a:p>
          <a:p>
            <a:r>
              <a:rPr lang="es-ES" dirty="0" smtClean="0"/>
              <a:t>Vía Capital de Riesgo</a:t>
            </a:r>
          </a:p>
          <a:p>
            <a:r>
              <a:rPr lang="es-ES" dirty="0" smtClean="0"/>
              <a:t>Vía Inversionistas Ángeles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642" b="33043"/>
          <a:stretch/>
        </p:blipFill>
        <p:spPr>
          <a:xfrm>
            <a:off x="7850911" y="0"/>
            <a:ext cx="1293089" cy="3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0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1747</Words>
  <Application>Microsoft Office PowerPoint</Application>
  <PresentationFormat>Presentación en pantalla (4:3)</PresentationFormat>
  <Paragraphs>285</Paragraphs>
  <Slides>64</Slides>
  <Notes>52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3" baseType="lpstr">
      <vt:lpstr>Arial</vt:lpstr>
      <vt:lpstr>Calibri</vt:lpstr>
      <vt:lpstr>Corbel</vt:lpstr>
      <vt:lpstr>Georgia</vt:lpstr>
      <vt:lpstr>Times New Roman</vt:lpstr>
      <vt:lpstr>Wingdings</vt:lpstr>
      <vt:lpstr>Wingdings 2</vt:lpstr>
      <vt:lpstr>Wingdings 3</vt:lpstr>
      <vt:lpstr>Module</vt:lpstr>
      <vt:lpstr>Presentación de PowerPoint</vt:lpstr>
      <vt:lpstr>AVISO IMPORTANTE</vt:lpstr>
      <vt:lpstr>Fondos Disponibles Abril</vt:lpstr>
      <vt:lpstr>Fondos Disponibles Abril</vt:lpstr>
      <vt:lpstr>¿En qué etapa están?</vt:lpstr>
      <vt:lpstr>¿Qué vimos la clase pasada?</vt:lpstr>
      <vt:lpstr>¿Qué vimos la clase pasada?</vt:lpstr>
      <vt:lpstr>Aspectos a considerar…</vt:lpstr>
      <vt:lpstr>Alternativas financiamiento</vt:lpstr>
      <vt:lpstr>¿Cuál es la idea del proceso?</vt:lpstr>
      <vt:lpstr>Presentación de PowerPoint</vt:lpstr>
      <vt:lpstr>1  ¿Qué es un modelo de negocios? </vt:lpstr>
      <vt:lpstr>Presentación de PowerPoint</vt:lpstr>
      <vt:lpstr>Presentación de PowerPoint</vt:lpstr>
      <vt:lpstr>Presentación de PowerPoint</vt:lpstr>
      <vt:lpstr>2  ¿Por qué es importante diseñar y validar un modelo de Negocios?  </vt:lpstr>
      <vt:lpstr>Presentación de PowerPoint</vt:lpstr>
      <vt:lpstr>Presentación de PowerPoint</vt:lpstr>
      <vt:lpstr>Presentación de PowerPoint</vt:lpstr>
      <vt:lpstr>Una de las mayores ventajas de un emprendimiento es...  </vt:lpstr>
      <vt:lpstr>velocidad de reacción y adaptación... </vt:lpstr>
      <vt:lpstr>3  Metodologías para modelar negocios </vt:lpstr>
      <vt:lpstr>Presentación de PowerPoint</vt:lpstr>
      <vt:lpstr>Presentación de PowerPoint</vt:lpstr>
      <vt:lpstr>Presentación de PowerPoint</vt:lpstr>
      <vt:lpstr>Presentación de PowerPoint</vt:lpstr>
      <vt:lpstr>4  Running Lean y  Lean Canvas </vt:lpstr>
      <vt:lpstr>Presentación de PowerPoint</vt:lpstr>
      <vt:lpstr>Running Lean  a fondo!!!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¿Para qué sirve?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5  Caso Práctico </vt:lpstr>
      <vt:lpstr>CASO  PRÁCTICO: BOOST</vt:lpstr>
      <vt:lpstr>CASO  PRÁCTICO: BOOST</vt:lpstr>
      <vt:lpstr>CASO  PRÁCTICO: BOOST</vt:lpstr>
      <vt:lpstr>CASO  PRÁCTICO: BOOST</vt:lpstr>
      <vt:lpstr>CASO  PRÁCTICO: BOOST</vt:lpstr>
      <vt:lpstr>Presentación de PowerPoint</vt:lpstr>
      <vt:lpstr>CASO  PRÁCTICO: BOOST</vt:lpstr>
      <vt:lpstr>CASO  PRÁCTICO: BOOST</vt:lpstr>
      <vt:lpstr>CASO  PRÁCTICO: BOOST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Cristobal Iturriaga Vergara</dc:creator>
  <cp:lastModifiedBy>Vicente Alberto Fernandez Gamboa</cp:lastModifiedBy>
  <cp:revision>115</cp:revision>
  <dcterms:modified xsi:type="dcterms:W3CDTF">2018-04-02T13:33:10Z</dcterms:modified>
</cp:coreProperties>
</file>